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60" r:id="rId3"/>
    <p:sldId id="388" r:id="rId4"/>
    <p:sldId id="287" r:id="rId5"/>
    <p:sldId id="394" r:id="rId6"/>
    <p:sldId id="395" r:id="rId7"/>
    <p:sldId id="295" r:id="rId8"/>
    <p:sldId id="396" r:id="rId9"/>
    <p:sldId id="397" r:id="rId10"/>
    <p:sldId id="398" r:id="rId11"/>
    <p:sldId id="391" r:id="rId12"/>
    <p:sldId id="373" r:id="rId13"/>
    <p:sldId id="371" r:id="rId14"/>
    <p:sldId id="329" r:id="rId15"/>
    <p:sldId id="2238" r:id="rId16"/>
    <p:sldId id="392" r:id="rId17"/>
    <p:sldId id="380" r:id="rId18"/>
    <p:sldId id="389" r:id="rId19"/>
    <p:sldId id="301" r:id="rId20"/>
    <p:sldId id="399" r:id="rId21"/>
    <p:sldId id="367" r:id="rId22"/>
    <p:sldId id="2239" r:id="rId23"/>
    <p:sldId id="393" r:id="rId24"/>
    <p:sldId id="361" r:id="rId25"/>
    <p:sldId id="309" r:id="rId26"/>
    <p:sldId id="377" r:id="rId27"/>
    <p:sldId id="378" r:id="rId28"/>
    <p:sldId id="375" r:id="rId29"/>
    <p:sldId id="312" r:id="rId30"/>
    <p:sldId id="313" r:id="rId31"/>
    <p:sldId id="290" r:id="rId32"/>
    <p:sldId id="291" r:id="rId33"/>
    <p:sldId id="304" r:id="rId34"/>
    <p:sldId id="294" r:id="rId35"/>
    <p:sldId id="335" r:id="rId3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118"/>
    <a:srgbClr val="FEB813"/>
    <a:srgbClr val="F2F2F2"/>
    <a:srgbClr val="0273C7"/>
    <a:srgbClr val="00AEEF"/>
    <a:srgbClr val="5EBCE2"/>
    <a:srgbClr val="4D555A"/>
    <a:srgbClr val="E7F2FC"/>
    <a:srgbClr val="00D561"/>
    <a:srgbClr val="007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00"/>
    <p:restoredTop sz="94470"/>
  </p:normalViewPr>
  <p:slideViewPr>
    <p:cSldViewPr snapToGrid="0">
      <p:cViewPr varScale="1">
        <p:scale>
          <a:sx n="156" d="100"/>
          <a:sy n="156" d="100"/>
        </p:scale>
        <p:origin x="208" y="6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17T08:25:11.290"/>
    </inkml:context>
    <inkml:brush xml:id="br0">
      <inkml:brushProperty name="width" value="0.1" units="cm"/>
      <inkml:brushProperty name="height" value="0.1" units="cm"/>
      <inkml:brushProperty name="color" value="#E71224"/>
    </inkml:brush>
  </inkml:definitions>
  <inkml:trace contextRef="#ctx0" brushRef="#br0">2778 7885 0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17T08:25:11.293"/>
    </inkml:context>
    <inkml:brush xml:id="br0">
      <inkml:brushProperty name="width" value="0.1" units="cm"/>
      <inkml:brushProperty name="height" value="0.1" units="cm"/>
      <inkml:brushProperty name="color" value="#E71224"/>
    </inkml:brush>
  </inkml:definitions>
  <inkml:trace contextRef="#ctx0" brushRef="#br0">12726 10716 0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DK"/>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1A7500EB-67C9-7743-B7CB-24133B84D5C6}" type="datetimeFigureOut">
              <a:rPr lang="en-DK" smtClean="0"/>
              <a:t>27/11/2024</a:t>
            </a:fld>
            <a:endParaRPr lang="en-DK"/>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DK"/>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DK"/>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BB57174C-28C8-5844-A34E-44871795A992}" type="slidenum">
              <a:rPr lang="en-DK" smtClean="0"/>
              <a:t>‹#›</a:t>
            </a:fld>
            <a:endParaRPr lang="en-DK"/>
          </a:p>
        </p:txBody>
      </p:sp>
    </p:spTree>
    <p:extLst>
      <p:ext uri="{BB962C8B-B14F-4D97-AF65-F5344CB8AC3E}">
        <p14:creationId xmlns:p14="http://schemas.microsoft.com/office/powerpoint/2010/main" val="268376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BB57174C-28C8-5844-A34E-44871795A992}" type="slidenum">
              <a:rPr lang="en-DK" smtClean="0"/>
              <a:t>1</a:t>
            </a:fld>
            <a:endParaRPr lang="en-DK"/>
          </a:p>
        </p:txBody>
      </p:sp>
    </p:spTree>
    <p:extLst>
      <p:ext uri="{BB962C8B-B14F-4D97-AF65-F5344CB8AC3E}">
        <p14:creationId xmlns:p14="http://schemas.microsoft.com/office/powerpoint/2010/main" val="3836515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BB57174C-28C8-5844-A34E-44871795A992}" type="slidenum">
              <a:rPr lang="en-DK" smtClean="0"/>
              <a:t>20</a:t>
            </a:fld>
            <a:endParaRPr lang="en-DK"/>
          </a:p>
        </p:txBody>
      </p:sp>
    </p:spTree>
    <p:extLst>
      <p:ext uri="{BB962C8B-B14F-4D97-AF65-F5344CB8AC3E}">
        <p14:creationId xmlns:p14="http://schemas.microsoft.com/office/powerpoint/2010/main" val="3124947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BB57174C-28C8-5844-A34E-44871795A992}" type="slidenum">
              <a:rPr lang="en-DK" smtClean="0"/>
              <a:t>21</a:t>
            </a:fld>
            <a:endParaRPr lang="en-DK"/>
          </a:p>
        </p:txBody>
      </p:sp>
    </p:spTree>
    <p:extLst>
      <p:ext uri="{BB962C8B-B14F-4D97-AF65-F5344CB8AC3E}">
        <p14:creationId xmlns:p14="http://schemas.microsoft.com/office/powerpoint/2010/main" val="2168995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7174C-28C8-5844-A34E-44871795A992}"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577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23</a:t>
            </a:fld>
            <a:endParaRPr lang="en-DK"/>
          </a:p>
        </p:txBody>
      </p:sp>
    </p:spTree>
    <p:extLst>
      <p:ext uri="{BB962C8B-B14F-4D97-AF65-F5344CB8AC3E}">
        <p14:creationId xmlns:p14="http://schemas.microsoft.com/office/powerpoint/2010/main" val="3667044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26</a:t>
            </a:fld>
            <a:endParaRPr lang="en-DK"/>
          </a:p>
        </p:txBody>
      </p:sp>
    </p:spTree>
    <p:extLst>
      <p:ext uri="{BB962C8B-B14F-4D97-AF65-F5344CB8AC3E}">
        <p14:creationId xmlns:p14="http://schemas.microsoft.com/office/powerpoint/2010/main" val="2608263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27</a:t>
            </a:fld>
            <a:endParaRPr lang="en-DK"/>
          </a:p>
        </p:txBody>
      </p:sp>
    </p:spTree>
    <p:extLst>
      <p:ext uri="{BB962C8B-B14F-4D97-AF65-F5344CB8AC3E}">
        <p14:creationId xmlns:p14="http://schemas.microsoft.com/office/powerpoint/2010/main" val="3154850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28</a:t>
            </a:fld>
            <a:endParaRPr lang="en-DK"/>
          </a:p>
        </p:txBody>
      </p:sp>
    </p:spTree>
    <p:extLst>
      <p:ext uri="{BB962C8B-B14F-4D97-AF65-F5344CB8AC3E}">
        <p14:creationId xmlns:p14="http://schemas.microsoft.com/office/powerpoint/2010/main" val="1109205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BB57174C-28C8-5844-A34E-44871795A992}" type="slidenum">
              <a:rPr lang="en-DK" smtClean="0"/>
              <a:t>3</a:t>
            </a:fld>
            <a:endParaRPr lang="en-DK"/>
          </a:p>
        </p:txBody>
      </p:sp>
    </p:spTree>
    <p:extLst>
      <p:ext uri="{BB962C8B-B14F-4D97-AF65-F5344CB8AC3E}">
        <p14:creationId xmlns:p14="http://schemas.microsoft.com/office/powerpoint/2010/main" val="2752123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6</a:t>
            </a:fld>
            <a:endParaRPr lang="en-DK"/>
          </a:p>
        </p:txBody>
      </p:sp>
    </p:spTree>
    <p:extLst>
      <p:ext uri="{BB962C8B-B14F-4D97-AF65-F5344CB8AC3E}">
        <p14:creationId xmlns:p14="http://schemas.microsoft.com/office/powerpoint/2010/main" val="171660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BB57174C-28C8-5844-A34E-44871795A992}" type="slidenum">
              <a:rPr lang="en-DK" smtClean="0"/>
              <a:t>7</a:t>
            </a:fld>
            <a:endParaRPr lang="en-DK"/>
          </a:p>
        </p:txBody>
      </p:sp>
    </p:spTree>
    <p:extLst>
      <p:ext uri="{BB962C8B-B14F-4D97-AF65-F5344CB8AC3E}">
        <p14:creationId xmlns:p14="http://schemas.microsoft.com/office/powerpoint/2010/main" val="2688225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highlight>
                  <a:srgbClr val="FFFFFF"/>
                </a:highlight>
                <a:latin typeface="HelveticaNeueLTStd"/>
              </a:rPr>
              <a:t>Streamline Team Scheduling </a:t>
            </a:r>
            <a:endParaRPr lang="en-GB">
              <a:effectLst/>
              <a:highlight>
                <a:srgbClr val="FFFFFF"/>
              </a:highlight>
            </a:endParaRPr>
          </a:p>
          <a:p>
            <a:r>
              <a:rPr lang="en-GB" sz="1800">
                <a:effectLst/>
                <a:highlight>
                  <a:srgbClr val="FFFFFF"/>
                </a:highlight>
                <a:latin typeface="HelveticaNeueLTStd"/>
              </a:rPr>
              <a:t>The OnTime Interface is designed to provide a comprehensive suite of calendar management tools, offering functionalities such as viewing, creating, modifying, searching, and filtering calendar entries. </a:t>
            </a:r>
            <a:endParaRPr lang="en-GB">
              <a:effectLst/>
              <a:highlight>
                <a:srgbClr val="FFFFFF"/>
              </a:highlight>
            </a:endParaRPr>
          </a:p>
          <a:p>
            <a:r>
              <a:rPr lang="en-GB" sz="1800">
                <a:effectLst/>
                <a:highlight>
                  <a:srgbClr val="FFFFFF"/>
                </a:highlight>
                <a:latin typeface="HelveticaNeueLTStd"/>
              </a:rPr>
              <a:t>Central to this interface is the Group Viewer. The Group Viewer delivers a scalable, high- speed, row-based display of multiple users’ calendars, allowing for the selection and manipulation of calendar data through intuitive drag-and-drop actions. This central feature of OnTime is customizable via the Sidebar, Top Navigation, and Action Bar, providing a versatile platform for diverse calendar management needs. </a:t>
            </a:r>
            <a:endParaRPr lang="en-GB">
              <a:effectLst/>
              <a:highlight>
                <a:srgbClr val="FFFFFF"/>
              </a:highlight>
            </a:endParaRPr>
          </a:p>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8</a:t>
            </a:fld>
            <a:endParaRPr lang="en-DK"/>
          </a:p>
        </p:txBody>
      </p:sp>
    </p:spTree>
    <p:extLst>
      <p:ext uri="{BB962C8B-B14F-4D97-AF65-F5344CB8AC3E}">
        <p14:creationId xmlns:p14="http://schemas.microsoft.com/office/powerpoint/2010/main" val="3073588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highlight>
                  <a:srgbClr val="FFFFFF"/>
                </a:highlight>
                <a:latin typeface="HelveticaNeueLTStd"/>
              </a:rPr>
              <a:t>Manage Individual Calendars </a:t>
            </a:r>
            <a:endParaRPr lang="en-GB">
              <a:effectLst/>
              <a:highlight>
                <a:srgbClr val="FFFFFF"/>
              </a:highlight>
            </a:endParaRPr>
          </a:p>
          <a:p>
            <a:r>
              <a:rPr lang="en-GB" sz="1800">
                <a:effectLst/>
                <a:highlight>
                  <a:srgbClr val="FFFFFF"/>
                </a:highlight>
                <a:latin typeface="HelveticaNeueLTStd"/>
              </a:rPr>
              <a:t>The OnTime Interface provides dual functionality for calendar management. The Group perspective aggregates multiple users’ calendars, allowing for a broad overview. Conversely, the Individual perspective offers detailed management of a user’s own calendar. </a:t>
            </a:r>
            <a:endParaRPr lang="en-GB">
              <a:effectLst/>
              <a:highlight>
                <a:srgbClr val="FFFFFF"/>
              </a:highlight>
            </a:endParaRPr>
          </a:p>
          <a:p>
            <a:r>
              <a:rPr lang="en-GB" sz="1800">
                <a:effectLst/>
                <a:highlight>
                  <a:srgbClr val="FFFFFF"/>
                </a:highlight>
                <a:latin typeface="HelveticaNeueLTStd"/>
              </a:rPr>
              <a:t>With appropriate permissions, a user can also access and administer the calendars of colleagues. This includes sending invitations, replying to meeting requests, and creating polls in the name of another user and even sharing the availability of that user through the Share My Time feature. This functionality is particularly beneficial for administrative staff tasked with coordinating schedules for individuals with demanding agendas. </a:t>
            </a:r>
            <a:endParaRPr lang="en-GB">
              <a:effectLst/>
              <a:highlight>
                <a:srgbClr val="FFFFFF"/>
              </a:highlight>
            </a:endParaRPr>
          </a:p>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9</a:t>
            </a:fld>
            <a:endParaRPr lang="en-DK"/>
          </a:p>
        </p:txBody>
      </p:sp>
    </p:spTree>
    <p:extLst>
      <p:ext uri="{BB962C8B-B14F-4D97-AF65-F5344CB8AC3E}">
        <p14:creationId xmlns:p14="http://schemas.microsoft.com/office/powerpoint/2010/main" val="3023696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13</a:t>
            </a:fld>
            <a:endParaRPr lang="en-DK"/>
          </a:p>
        </p:txBody>
      </p:sp>
    </p:spTree>
    <p:extLst>
      <p:ext uri="{BB962C8B-B14F-4D97-AF65-F5344CB8AC3E}">
        <p14:creationId xmlns:p14="http://schemas.microsoft.com/office/powerpoint/2010/main" val="2694466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16</a:t>
            </a:fld>
            <a:endParaRPr lang="en-DK"/>
          </a:p>
        </p:txBody>
      </p:sp>
    </p:spTree>
    <p:extLst>
      <p:ext uri="{BB962C8B-B14F-4D97-AF65-F5344CB8AC3E}">
        <p14:creationId xmlns:p14="http://schemas.microsoft.com/office/powerpoint/2010/main" val="1775905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BB57174C-28C8-5844-A34E-44871795A992}" type="slidenum">
              <a:rPr lang="en-DK" smtClean="0"/>
              <a:t>18</a:t>
            </a:fld>
            <a:endParaRPr lang="en-DK"/>
          </a:p>
        </p:txBody>
      </p:sp>
    </p:spTree>
    <p:extLst>
      <p:ext uri="{BB962C8B-B14F-4D97-AF65-F5344CB8AC3E}">
        <p14:creationId xmlns:p14="http://schemas.microsoft.com/office/powerpoint/2010/main" val="705665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215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7915852" y="3079477"/>
            <a:ext cx="3258562" cy="2004873"/>
          </a:xfrm>
          <a:custGeom>
            <a:avLst/>
            <a:gdLst>
              <a:gd name="connsiteX0" fmla="*/ 0 w 3258562"/>
              <a:gd name="connsiteY0" fmla="*/ 0 h 2004873"/>
              <a:gd name="connsiteX1" fmla="*/ 3258562 w 3258562"/>
              <a:gd name="connsiteY1" fmla="*/ 0 h 2004873"/>
              <a:gd name="connsiteX2" fmla="*/ 3258562 w 3258562"/>
              <a:gd name="connsiteY2" fmla="*/ 2004873 h 2004873"/>
              <a:gd name="connsiteX3" fmla="*/ 0 w 3258562"/>
              <a:gd name="connsiteY3" fmla="*/ 2004873 h 2004873"/>
            </a:gdLst>
            <a:ahLst/>
            <a:cxnLst>
              <a:cxn ang="0">
                <a:pos x="connsiteX0" y="connsiteY0"/>
              </a:cxn>
              <a:cxn ang="0">
                <a:pos x="connsiteX1" y="connsiteY1"/>
              </a:cxn>
              <a:cxn ang="0">
                <a:pos x="connsiteX2" y="connsiteY2"/>
              </a:cxn>
              <a:cxn ang="0">
                <a:pos x="connsiteX3" y="connsiteY3"/>
              </a:cxn>
            </a:cxnLst>
            <a:rect l="l" t="t" r="r" b="b"/>
            <a:pathLst>
              <a:path w="3258562" h="2004873">
                <a:moveTo>
                  <a:pt x="0" y="0"/>
                </a:moveTo>
                <a:lnTo>
                  <a:pt x="3258562" y="0"/>
                </a:lnTo>
                <a:lnTo>
                  <a:pt x="3258562" y="2004873"/>
                </a:lnTo>
                <a:lnTo>
                  <a:pt x="0" y="2004873"/>
                </a:lnTo>
                <a:close/>
              </a:path>
            </a:pathLst>
          </a:custGeom>
          <a:solidFill>
            <a:schemeClr val="bg2"/>
          </a:solidFill>
        </p:spPr>
        <p:txBody>
          <a:bodyPr wrap="square">
            <a:noAutofit/>
          </a:bodyPr>
          <a:lstStyle/>
          <a:p>
            <a:endParaRPr lang="en-US"/>
          </a:p>
        </p:txBody>
      </p:sp>
      <p:sp>
        <p:nvSpPr>
          <p:cNvPr id="8" name="Picture Placeholder 7"/>
          <p:cNvSpPr>
            <a:spLocks noGrp="1"/>
          </p:cNvSpPr>
          <p:nvPr>
            <p:ph type="pic" sz="quarter" idx="15"/>
          </p:nvPr>
        </p:nvSpPr>
        <p:spPr>
          <a:xfrm>
            <a:off x="4470689" y="3079477"/>
            <a:ext cx="3258562" cy="2004873"/>
          </a:xfrm>
          <a:custGeom>
            <a:avLst/>
            <a:gdLst>
              <a:gd name="connsiteX0" fmla="*/ 0 w 3258562"/>
              <a:gd name="connsiteY0" fmla="*/ 0 h 2004873"/>
              <a:gd name="connsiteX1" fmla="*/ 3258562 w 3258562"/>
              <a:gd name="connsiteY1" fmla="*/ 0 h 2004873"/>
              <a:gd name="connsiteX2" fmla="*/ 3258562 w 3258562"/>
              <a:gd name="connsiteY2" fmla="*/ 2004873 h 2004873"/>
              <a:gd name="connsiteX3" fmla="*/ 0 w 3258562"/>
              <a:gd name="connsiteY3" fmla="*/ 2004873 h 2004873"/>
            </a:gdLst>
            <a:ahLst/>
            <a:cxnLst>
              <a:cxn ang="0">
                <a:pos x="connsiteX0" y="connsiteY0"/>
              </a:cxn>
              <a:cxn ang="0">
                <a:pos x="connsiteX1" y="connsiteY1"/>
              </a:cxn>
              <a:cxn ang="0">
                <a:pos x="connsiteX2" y="connsiteY2"/>
              </a:cxn>
              <a:cxn ang="0">
                <a:pos x="connsiteX3" y="connsiteY3"/>
              </a:cxn>
            </a:cxnLst>
            <a:rect l="l" t="t" r="r" b="b"/>
            <a:pathLst>
              <a:path w="3258562" h="2004873">
                <a:moveTo>
                  <a:pt x="0" y="0"/>
                </a:moveTo>
                <a:lnTo>
                  <a:pt x="3258562" y="0"/>
                </a:lnTo>
                <a:lnTo>
                  <a:pt x="3258562" y="2004873"/>
                </a:lnTo>
                <a:lnTo>
                  <a:pt x="0" y="2004873"/>
                </a:lnTo>
                <a:close/>
              </a:path>
            </a:pathLst>
          </a:custGeom>
          <a:solidFill>
            <a:schemeClr val="bg2"/>
          </a:solidFill>
        </p:spPr>
        <p:txBody>
          <a:bodyPr wrap="square">
            <a:noAutofit/>
          </a:bodyPr>
          <a:lstStyle/>
          <a:p>
            <a:endParaRPr lang="en-US"/>
          </a:p>
        </p:txBody>
      </p:sp>
      <p:sp>
        <p:nvSpPr>
          <p:cNvPr id="9" name="Picture Placeholder 8"/>
          <p:cNvSpPr>
            <a:spLocks noGrp="1"/>
          </p:cNvSpPr>
          <p:nvPr>
            <p:ph type="pic" sz="quarter" idx="16"/>
          </p:nvPr>
        </p:nvSpPr>
        <p:spPr>
          <a:xfrm>
            <a:off x="1025526" y="3079477"/>
            <a:ext cx="3258562" cy="2004873"/>
          </a:xfrm>
          <a:custGeom>
            <a:avLst/>
            <a:gdLst>
              <a:gd name="connsiteX0" fmla="*/ 0 w 3258562"/>
              <a:gd name="connsiteY0" fmla="*/ 0 h 2004873"/>
              <a:gd name="connsiteX1" fmla="*/ 3258562 w 3258562"/>
              <a:gd name="connsiteY1" fmla="*/ 0 h 2004873"/>
              <a:gd name="connsiteX2" fmla="*/ 3258562 w 3258562"/>
              <a:gd name="connsiteY2" fmla="*/ 2004873 h 2004873"/>
              <a:gd name="connsiteX3" fmla="*/ 0 w 3258562"/>
              <a:gd name="connsiteY3" fmla="*/ 2004873 h 2004873"/>
            </a:gdLst>
            <a:ahLst/>
            <a:cxnLst>
              <a:cxn ang="0">
                <a:pos x="connsiteX0" y="connsiteY0"/>
              </a:cxn>
              <a:cxn ang="0">
                <a:pos x="connsiteX1" y="connsiteY1"/>
              </a:cxn>
              <a:cxn ang="0">
                <a:pos x="connsiteX2" y="connsiteY2"/>
              </a:cxn>
              <a:cxn ang="0">
                <a:pos x="connsiteX3" y="connsiteY3"/>
              </a:cxn>
            </a:cxnLst>
            <a:rect l="l" t="t" r="r" b="b"/>
            <a:pathLst>
              <a:path w="3258562" h="2004873">
                <a:moveTo>
                  <a:pt x="0" y="0"/>
                </a:moveTo>
                <a:lnTo>
                  <a:pt x="3258562" y="0"/>
                </a:lnTo>
                <a:lnTo>
                  <a:pt x="3258562" y="2004873"/>
                </a:lnTo>
                <a:lnTo>
                  <a:pt x="0" y="2004873"/>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4176228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6" name="Picture Placeholder 5"/>
          <p:cNvSpPr>
            <a:spLocks noGrp="1"/>
          </p:cNvSpPr>
          <p:nvPr>
            <p:ph type="pic" sz="quarter" idx="16"/>
          </p:nvPr>
        </p:nvSpPr>
        <p:spPr>
          <a:xfrm>
            <a:off x="0" y="0"/>
            <a:ext cx="5081588" cy="6858000"/>
          </a:xfrm>
          <a:custGeom>
            <a:avLst/>
            <a:gdLst>
              <a:gd name="connsiteX0" fmla="*/ 0 w 5081588"/>
              <a:gd name="connsiteY0" fmla="*/ 0 h 6858000"/>
              <a:gd name="connsiteX1" fmla="*/ 5081588 w 5081588"/>
              <a:gd name="connsiteY1" fmla="*/ 0 h 6858000"/>
              <a:gd name="connsiteX2" fmla="*/ 5081588 w 5081588"/>
              <a:gd name="connsiteY2" fmla="*/ 6858000 h 6858000"/>
              <a:gd name="connsiteX3" fmla="*/ 0 w 5081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81588" h="6858000">
                <a:moveTo>
                  <a:pt x="0" y="0"/>
                </a:moveTo>
                <a:lnTo>
                  <a:pt x="5081588" y="0"/>
                </a:lnTo>
                <a:lnTo>
                  <a:pt x="5081588" y="6858000"/>
                </a:lnTo>
                <a:lnTo>
                  <a:pt x="0" y="685800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404076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020765" y="3708961"/>
            <a:ext cx="4570414" cy="2443547"/>
          </a:xfrm>
          <a:custGeom>
            <a:avLst/>
            <a:gdLst>
              <a:gd name="connsiteX0" fmla="*/ 0 w 4570414"/>
              <a:gd name="connsiteY0" fmla="*/ 0 h 2443547"/>
              <a:gd name="connsiteX1" fmla="*/ 4570414 w 4570414"/>
              <a:gd name="connsiteY1" fmla="*/ 0 h 2443547"/>
              <a:gd name="connsiteX2" fmla="*/ 4570414 w 4570414"/>
              <a:gd name="connsiteY2" fmla="*/ 2443547 h 2443547"/>
              <a:gd name="connsiteX3" fmla="*/ 0 w 4570414"/>
              <a:gd name="connsiteY3" fmla="*/ 2443547 h 2443547"/>
            </a:gdLst>
            <a:ahLst/>
            <a:cxnLst>
              <a:cxn ang="0">
                <a:pos x="connsiteX0" y="connsiteY0"/>
              </a:cxn>
              <a:cxn ang="0">
                <a:pos x="connsiteX1" y="connsiteY1"/>
              </a:cxn>
              <a:cxn ang="0">
                <a:pos x="connsiteX2" y="connsiteY2"/>
              </a:cxn>
              <a:cxn ang="0">
                <a:pos x="connsiteX3" y="connsiteY3"/>
              </a:cxn>
            </a:cxnLst>
            <a:rect l="l" t="t" r="r" b="b"/>
            <a:pathLst>
              <a:path w="4570414" h="2443547">
                <a:moveTo>
                  <a:pt x="0" y="0"/>
                </a:moveTo>
                <a:lnTo>
                  <a:pt x="4570414" y="0"/>
                </a:lnTo>
                <a:lnTo>
                  <a:pt x="4570414" y="2443547"/>
                </a:lnTo>
                <a:lnTo>
                  <a:pt x="0" y="2443547"/>
                </a:lnTo>
                <a:close/>
              </a:path>
            </a:pathLst>
          </a:custGeom>
          <a:solidFill>
            <a:schemeClr val="bg2"/>
          </a:solidFill>
        </p:spPr>
        <p:txBody>
          <a:bodyPr wrap="square">
            <a:noAutofit/>
          </a:bodyPr>
          <a:lstStyle/>
          <a:p>
            <a:endParaRPr lang="en-US"/>
          </a:p>
        </p:txBody>
      </p:sp>
      <p:sp>
        <p:nvSpPr>
          <p:cNvPr id="7" name="Picture Placeholder 6"/>
          <p:cNvSpPr>
            <a:spLocks noGrp="1"/>
          </p:cNvSpPr>
          <p:nvPr>
            <p:ph type="pic" sz="quarter" idx="17"/>
          </p:nvPr>
        </p:nvSpPr>
        <p:spPr>
          <a:xfrm>
            <a:off x="6604000" y="990601"/>
            <a:ext cx="4570414" cy="2443547"/>
          </a:xfrm>
          <a:custGeom>
            <a:avLst/>
            <a:gdLst>
              <a:gd name="connsiteX0" fmla="*/ 0 w 4570414"/>
              <a:gd name="connsiteY0" fmla="*/ 0 h 2443547"/>
              <a:gd name="connsiteX1" fmla="*/ 4570414 w 4570414"/>
              <a:gd name="connsiteY1" fmla="*/ 0 h 2443547"/>
              <a:gd name="connsiteX2" fmla="*/ 4570414 w 4570414"/>
              <a:gd name="connsiteY2" fmla="*/ 2443547 h 2443547"/>
              <a:gd name="connsiteX3" fmla="*/ 0 w 4570414"/>
              <a:gd name="connsiteY3" fmla="*/ 2443547 h 2443547"/>
            </a:gdLst>
            <a:ahLst/>
            <a:cxnLst>
              <a:cxn ang="0">
                <a:pos x="connsiteX0" y="connsiteY0"/>
              </a:cxn>
              <a:cxn ang="0">
                <a:pos x="connsiteX1" y="connsiteY1"/>
              </a:cxn>
              <a:cxn ang="0">
                <a:pos x="connsiteX2" y="connsiteY2"/>
              </a:cxn>
              <a:cxn ang="0">
                <a:pos x="connsiteX3" y="connsiteY3"/>
              </a:cxn>
            </a:cxnLst>
            <a:rect l="l" t="t" r="r" b="b"/>
            <a:pathLst>
              <a:path w="4570414" h="2443547">
                <a:moveTo>
                  <a:pt x="0" y="0"/>
                </a:moveTo>
                <a:lnTo>
                  <a:pt x="4570414" y="0"/>
                </a:lnTo>
                <a:lnTo>
                  <a:pt x="4570414" y="2443547"/>
                </a:lnTo>
                <a:lnTo>
                  <a:pt x="0" y="2443547"/>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2777512007"/>
      </p:ext>
    </p:extLst>
  </p:cSld>
  <p:clrMapOvr>
    <a:masterClrMapping/>
  </p:clrMapOvr>
  <p:extLst>
    <p:ext uri="{DCECCB84-F9BA-43D5-87BE-67443E8EF086}">
      <p15:sldGuideLst xmlns:p15="http://schemas.microsoft.com/office/powerpoint/2012/main">
        <p15:guide id="1" orient="horz" pos="72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6" name="Picture Placeholder 5"/>
          <p:cNvSpPr>
            <a:spLocks noGrp="1"/>
          </p:cNvSpPr>
          <p:nvPr>
            <p:ph type="pic" sz="quarter" idx="16"/>
          </p:nvPr>
        </p:nvSpPr>
        <p:spPr>
          <a:xfrm>
            <a:off x="5579445" y="1157404"/>
            <a:ext cx="2134870" cy="4543195"/>
          </a:xfrm>
          <a:custGeom>
            <a:avLst/>
            <a:gdLst>
              <a:gd name="connsiteX0" fmla="*/ 0 w 2134870"/>
              <a:gd name="connsiteY0" fmla="*/ 0 h 4543195"/>
              <a:gd name="connsiteX1" fmla="*/ 2134870 w 2134870"/>
              <a:gd name="connsiteY1" fmla="*/ 0 h 4543195"/>
              <a:gd name="connsiteX2" fmla="*/ 2134870 w 2134870"/>
              <a:gd name="connsiteY2" fmla="*/ 4543195 h 4543195"/>
              <a:gd name="connsiteX3" fmla="*/ 0 w 2134870"/>
              <a:gd name="connsiteY3" fmla="*/ 4543195 h 4543195"/>
            </a:gdLst>
            <a:ahLst/>
            <a:cxnLst>
              <a:cxn ang="0">
                <a:pos x="connsiteX0" y="connsiteY0"/>
              </a:cxn>
              <a:cxn ang="0">
                <a:pos x="connsiteX1" y="connsiteY1"/>
              </a:cxn>
              <a:cxn ang="0">
                <a:pos x="connsiteX2" y="connsiteY2"/>
              </a:cxn>
              <a:cxn ang="0">
                <a:pos x="connsiteX3" y="connsiteY3"/>
              </a:cxn>
            </a:cxnLst>
            <a:rect l="l" t="t" r="r" b="b"/>
            <a:pathLst>
              <a:path w="2134870" h="4543195">
                <a:moveTo>
                  <a:pt x="0" y="0"/>
                </a:moveTo>
                <a:lnTo>
                  <a:pt x="2134870" y="0"/>
                </a:lnTo>
                <a:lnTo>
                  <a:pt x="2134870" y="4543195"/>
                </a:lnTo>
                <a:lnTo>
                  <a:pt x="0" y="4543195"/>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2981547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6291621" y="777987"/>
            <a:ext cx="7340075" cy="4591308"/>
          </a:xfrm>
          <a:custGeom>
            <a:avLst/>
            <a:gdLst>
              <a:gd name="connsiteX0" fmla="*/ 0 w 7340075"/>
              <a:gd name="connsiteY0" fmla="*/ 0 h 4591308"/>
              <a:gd name="connsiteX1" fmla="*/ 7340075 w 7340075"/>
              <a:gd name="connsiteY1" fmla="*/ 0 h 4591308"/>
              <a:gd name="connsiteX2" fmla="*/ 7340075 w 7340075"/>
              <a:gd name="connsiteY2" fmla="*/ 4591308 h 4591308"/>
              <a:gd name="connsiteX3" fmla="*/ 0 w 7340075"/>
              <a:gd name="connsiteY3" fmla="*/ 4591308 h 4591308"/>
            </a:gdLst>
            <a:ahLst/>
            <a:cxnLst>
              <a:cxn ang="0">
                <a:pos x="connsiteX0" y="connsiteY0"/>
              </a:cxn>
              <a:cxn ang="0">
                <a:pos x="connsiteX1" y="connsiteY1"/>
              </a:cxn>
              <a:cxn ang="0">
                <a:pos x="connsiteX2" y="connsiteY2"/>
              </a:cxn>
              <a:cxn ang="0">
                <a:pos x="connsiteX3" y="connsiteY3"/>
              </a:cxn>
            </a:cxnLst>
            <a:rect l="l" t="t" r="r" b="b"/>
            <a:pathLst>
              <a:path w="7340075" h="4591308">
                <a:moveTo>
                  <a:pt x="0" y="0"/>
                </a:moveTo>
                <a:lnTo>
                  <a:pt x="7340075" y="0"/>
                </a:lnTo>
                <a:lnTo>
                  <a:pt x="7340075" y="4591308"/>
                </a:lnTo>
                <a:lnTo>
                  <a:pt x="0" y="4591308"/>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3551924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chemeClr val="bg2"/>
          </a:solidFill>
        </p:spPr>
        <p:txBody>
          <a:bodyPr/>
          <a:lstStyle/>
          <a:p>
            <a:endParaRPr lang="en-US"/>
          </a:p>
        </p:txBody>
      </p:sp>
    </p:spTree>
    <p:extLst>
      <p:ext uri="{BB962C8B-B14F-4D97-AF65-F5344CB8AC3E}">
        <p14:creationId xmlns:p14="http://schemas.microsoft.com/office/powerpoint/2010/main" val="3882840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3600255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19176" y="990600"/>
            <a:ext cx="3263469" cy="2438400"/>
          </a:xfrm>
          <a:custGeom>
            <a:avLst/>
            <a:gdLst>
              <a:gd name="connsiteX0" fmla="*/ 0 w 3263469"/>
              <a:gd name="connsiteY0" fmla="*/ 0 h 2438400"/>
              <a:gd name="connsiteX1" fmla="*/ 3263469 w 3263469"/>
              <a:gd name="connsiteY1" fmla="*/ 0 h 2438400"/>
              <a:gd name="connsiteX2" fmla="*/ 3263469 w 3263469"/>
              <a:gd name="connsiteY2" fmla="*/ 2438400 h 2438400"/>
              <a:gd name="connsiteX3" fmla="*/ 0 w 3263469"/>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263469" h="2438400">
                <a:moveTo>
                  <a:pt x="0" y="0"/>
                </a:moveTo>
                <a:lnTo>
                  <a:pt x="3263469" y="0"/>
                </a:lnTo>
                <a:lnTo>
                  <a:pt x="3263469" y="2438400"/>
                </a:lnTo>
                <a:lnTo>
                  <a:pt x="0" y="2438400"/>
                </a:lnTo>
                <a:close/>
              </a:path>
            </a:pathLst>
          </a:custGeom>
          <a:solidFill>
            <a:schemeClr val="bg2"/>
          </a:solidFill>
        </p:spPr>
        <p:txBody>
          <a:bodyPr wrap="square">
            <a:noAutofit/>
          </a:bodyPr>
          <a:lstStyle/>
          <a:p>
            <a:endParaRPr lang="en-US"/>
          </a:p>
        </p:txBody>
      </p:sp>
      <p:sp>
        <p:nvSpPr>
          <p:cNvPr id="8" name="Picture Placeholder 7"/>
          <p:cNvSpPr>
            <a:spLocks noGrp="1"/>
          </p:cNvSpPr>
          <p:nvPr>
            <p:ph type="pic" sz="quarter" idx="11"/>
          </p:nvPr>
        </p:nvSpPr>
        <p:spPr>
          <a:xfrm>
            <a:off x="4465060" y="990600"/>
            <a:ext cx="3263469" cy="2438400"/>
          </a:xfrm>
          <a:custGeom>
            <a:avLst/>
            <a:gdLst>
              <a:gd name="connsiteX0" fmla="*/ 0 w 3263469"/>
              <a:gd name="connsiteY0" fmla="*/ 0 h 2438400"/>
              <a:gd name="connsiteX1" fmla="*/ 3263469 w 3263469"/>
              <a:gd name="connsiteY1" fmla="*/ 0 h 2438400"/>
              <a:gd name="connsiteX2" fmla="*/ 3263469 w 3263469"/>
              <a:gd name="connsiteY2" fmla="*/ 2438400 h 2438400"/>
              <a:gd name="connsiteX3" fmla="*/ 0 w 3263469"/>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263469" h="2438400">
                <a:moveTo>
                  <a:pt x="0" y="0"/>
                </a:moveTo>
                <a:lnTo>
                  <a:pt x="3263469" y="0"/>
                </a:lnTo>
                <a:lnTo>
                  <a:pt x="3263469" y="2438400"/>
                </a:lnTo>
                <a:lnTo>
                  <a:pt x="0" y="2438400"/>
                </a:lnTo>
                <a:close/>
              </a:path>
            </a:pathLst>
          </a:custGeom>
          <a:solidFill>
            <a:schemeClr val="bg2"/>
          </a:solidFill>
        </p:spPr>
        <p:txBody>
          <a:bodyPr wrap="square">
            <a:noAutofit/>
          </a:bodyPr>
          <a:lstStyle/>
          <a:p>
            <a:endParaRPr lang="en-US"/>
          </a:p>
        </p:txBody>
      </p:sp>
      <p:sp>
        <p:nvSpPr>
          <p:cNvPr id="9" name="Picture Placeholder 8"/>
          <p:cNvSpPr>
            <a:spLocks noGrp="1"/>
          </p:cNvSpPr>
          <p:nvPr>
            <p:ph type="pic" sz="quarter" idx="12"/>
          </p:nvPr>
        </p:nvSpPr>
        <p:spPr>
          <a:xfrm>
            <a:off x="7910945" y="990600"/>
            <a:ext cx="3263469" cy="2438400"/>
          </a:xfrm>
          <a:custGeom>
            <a:avLst/>
            <a:gdLst>
              <a:gd name="connsiteX0" fmla="*/ 0 w 3263469"/>
              <a:gd name="connsiteY0" fmla="*/ 0 h 2438400"/>
              <a:gd name="connsiteX1" fmla="*/ 3263469 w 3263469"/>
              <a:gd name="connsiteY1" fmla="*/ 0 h 2438400"/>
              <a:gd name="connsiteX2" fmla="*/ 3263469 w 3263469"/>
              <a:gd name="connsiteY2" fmla="*/ 2438400 h 2438400"/>
              <a:gd name="connsiteX3" fmla="*/ 0 w 3263469"/>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263469" h="2438400">
                <a:moveTo>
                  <a:pt x="0" y="0"/>
                </a:moveTo>
                <a:lnTo>
                  <a:pt x="3263469" y="0"/>
                </a:lnTo>
                <a:lnTo>
                  <a:pt x="3263469" y="2438400"/>
                </a:lnTo>
                <a:lnTo>
                  <a:pt x="0" y="243840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945647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5081588" cy="6858000"/>
          </a:xfrm>
          <a:custGeom>
            <a:avLst/>
            <a:gdLst>
              <a:gd name="connsiteX0" fmla="*/ 0 w 5081588"/>
              <a:gd name="connsiteY0" fmla="*/ 0 h 6858000"/>
              <a:gd name="connsiteX1" fmla="*/ 5081588 w 5081588"/>
              <a:gd name="connsiteY1" fmla="*/ 0 h 6858000"/>
              <a:gd name="connsiteX2" fmla="*/ 5081588 w 5081588"/>
              <a:gd name="connsiteY2" fmla="*/ 6858000 h 6858000"/>
              <a:gd name="connsiteX3" fmla="*/ 0 w 5081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81588" h="6858000">
                <a:moveTo>
                  <a:pt x="0" y="0"/>
                </a:moveTo>
                <a:lnTo>
                  <a:pt x="5081588" y="0"/>
                </a:lnTo>
                <a:lnTo>
                  <a:pt x="5081588" y="6858000"/>
                </a:lnTo>
                <a:lnTo>
                  <a:pt x="0" y="685800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933572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6100764" y="994870"/>
            <a:ext cx="5073651" cy="3121630"/>
          </a:xfrm>
          <a:custGeom>
            <a:avLst/>
            <a:gdLst>
              <a:gd name="connsiteX0" fmla="*/ 0 w 5073651"/>
              <a:gd name="connsiteY0" fmla="*/ 0 h 3121630"/>
              <a:gd name="connsiteX1" fmla="*/ 5073651 w 5073651"/>
              <a:gd name="connsiteY1" fmla="*/ 0 h 3121630"/>
              <a:gd name="connsiteX2" fmla="*/ 5073651 w 5073651"/>
              <a:gd name="connsiteY2" fmla="*/ 3121630 h 3121630"/>
              <a:gd name="connsiteX3" fmla="*/ 0 w 5073651"/>
              <a:gd name="connsiteY3" fmla="*/ 3121630 h 3121630"/>
            </a:gdLst>
            <a:ahLst/>
            <a:cxnLst>
              <a:cxn ang="0">
                <a:pos x="connsiteX0" y="connsiteY0"/>
              </a:cxn>
              <a:cxn ang="0">
                <a:pos x="connsiteX1" y="connsiteY1"/>
              </a:cxn>
              <a:cxn ang="0">
                <a:pos x="connsiteX2" y="connsiteY2"/>
              </a:cxn>
              <a:cxn ang="0">
                <a:pos x="connsiteX3" y="connsiteY3"/>
              </a:cxn>
            </a:cxnLst>
            <a:rect l="l" t="t" r="r" b="b"/>
            <a:pathLst>
              <a:path w="5073651" h="3121630">
                <a:moveTo>
                  <a:pt x="0" y="0"/>
                </a:moveTo>
                <a:lnTo>
                  <a:pt x="5073651" y="0"/>
                </a:lnTo>
                <a:lnTo>
                  <a:pt x="5073651" y="3121630"/>
                </a:lnTo>
                <a:lnTo>
                  <a:pt x="0" y="3121630"/>
                </a:lnTo>
                <a:close/>
              </a:path>
            </a:pathLst>
          </a:custGeom>
          <a:solidFill>
            <a:schemeClr val="bg2"/>
          </a:solidFill>
        </p:spPr>
        <p:txBody>
          <a:bodyPr wrap="square">
            <a:noAutofit/>
          </a:bodyPr>
          <a:lstStyle/>
          <a:p>
            <a:endParaRPr lang="en-US"/>
          </a:p>
        </p:txBody>
      </p:sp>
      <p:sp>
        <p:nvSpPr>
          <p:cNvPr id="5" name="Picture Placeholder 4"/>
          <p:cNvSpPr>
            <a:spLocks noGrp="1"/>
          </p:cNvSpPr>
          <p:nvPr>
            <p:ph type="pic" sz="quarter" idx="10"/>
          </p:nvPr>
        </p:nvSpPr>
        <p:spPr>
          <a:xfrm>
            <a:off x="1019177" y="4521201"/>
            <a:ext cx="4062413" cy="2336799"/>
          </a:xfrm>
          <a:custGeom>
            <a:avLst/>
            <a:gdLst>
              <a:gd name="connsiteX0" fmla="*/ 0 w 4062413"/>
              <a:gd name="connsiteY0" fmla="*/ 0 h 2336799"/>
              <a:gd name="connsiteX1" fmla="*/ 4062413 w 4062413"/>
              <a:gd name="connsiteY1" fmla="*/ 0 h 2336799"/>
              <a:gd name="connsiteX2" fmla="*/ 4062413 w 4062413"/>
              <a:gd name="connsiteY2" fmla="*/ 2336799 h 2336799"/>
              <a:gd name="connsiteX3" fmla="*/ 0 w 4062413"/>
              <a:gd name="connsiteY3" fmla="*/ 2336799 h 2336799"/>
            </a:gdLst>
            <a:ahLst/>
            <a:cxnLst>
              <a:cxn ang="0">
                <a:pos x="connsiteX0" y="connsiteY0"/>
              </a:cxn>
              <a:cxn ang="0">
                <a:pos x="connsiteX1" y="connsiteY1"/>
              </a:cxn>
              <a:cxn ang="0">
                <a:pos x="connsiteX2" y="connsiteY2"/>
              </a:cxn>
              <a:cxn ang="0">
                <a:pos x="connsiteX3" y="connsiteY3"/>
              </a:cxn>
            </a:cxnLst>
            <a:rect l="l" t="t" r="r" b="b"/>
            <a:pathLst>
              <a:path w="4062413" h="2336799">
                <a:moveTo>
                  <a:pt x="0" y="0"/>
                </a:moveTo>
                <a:lnTo>
                  <a:pt x="4062413" y="0"/>
                </a:lnTo>
                <a:lnTo>
                  <a:pt x="4062413" y="2336799"/>
                </a:lnTo>
                <a:lnTo>
                  <a:pt x="0" y="2336799"/>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4118006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6096002" y="990601"/>
            <a:ext cx="5078412" cy="2443547"/>
          </a:xfrm>
          <a:custGeom>
            <a:avLst/>
            <a:gdLst>
              <a:gd name="connsiteX0" fmla="*/ 0 w 5078412"/>
              <a:gd name="connsiteY0" fmla="*/ 0 h 2443547"/>
              <a:gd name="connsiteX1" fmla="*/ 5078412 w 5078412"/>
              <a:gd name="connsiteY1" fmla="*/ 0 h 2443547"/>
              <a:gd name="connsiteX2" fmla="*/ 5078412 w 5078412"/>
              <a:gd name="connsiteY2" fmla="*/ 2443547 h 2443547"/>
              <a:gd name="connsiteX3" fmla="*/ 0 w 5078412"/>
              <a:gd name="connsiteY3" fmla="*/ 2443547 h 2443547"/>
            </a:gdLst>
            <a:ahLst/>
            <a:cxnLst>
              <a:cxn ang="0">
                <a:pos x="connsiteX0" y="connsiteY0"/>
              </a:cxn>
              <a:cxn ang="0">
                <a:pos x="connsiteX1" y="connsiteY1"/>
              </a:cxn>
              <a:cxn ang="0">
                <a:pos x="connsiteX2" y="connsiteY2"/>
              </a:cxn>
              <a:cxn ang="0">
                <a:pos x="connsiteX3" y="connsiteY3"/>
              </a:cxn>
            </a:cxnLst>
            <a:rect l="l" t="t" r="r" b="b"/>
            <a:pathLst>
              <a:path w="5078412" h="2443547">
                <a:moveTo>
                  <a:pt x="0" y="0"/>
                </a:moveTo>
                <a:lnTo>
                  <a:pt x="5078412" y="0"/>
                </a:lnTo>
                <a:lnTo>
                  <a:pt x="5078412" y="2443547"/>
                </a:lnTo>
                <a:lnTo>
                  <a:pt x="0" y="2443547"/>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995520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351159" y="1376784"/>
            <a:ext cx="6828249" cy="4271156"/>
          </a:xfrm>
          <a:custGeom>
            <a:avLst/>
            <a:gdLst>
              <a:gd name="connsiteX0" fmla="*/ 0 w 6828249"/>
              <a:gd name="connsiteY0" fmla="*/ 0 h 4271156"/>
              <a:gd name="connsiteX1" fmla="*/ 6828249 w 6828249"/>
              <a:gd name="connsiteY1" fmla="*/ 0 h 4271156"/>
              <a:gd name="connsiteX2" fmla="*/ 6828249 w 6828249"/>
              <a:gd name="connsiteY2" fmla="*/ 4271156 h 4271156"/>
              <a:gd name="connsiteX3" fmla="*/ 0 w 6828249"/>
              <a:gd name="connsiteY3" fmla="*/ 4271156 h 4271156"/>
            </a:gdLst>
            <a:ahLst/>
            <a:cxnLst>
              <a:cxn ang="0">
                <a:pos x="connsiteX0" y="connsiteY0"/>
              </a:cxn>
              <a:cxn ang="0">
                <a:pos x="connsiteX1" y="connsiteY1"/>
              </a:cxn>
              <a:cxn ang="0">
                <a:pos x="connsiteX2" y="connsiteY2"/>
              </a:cxn>
              <a:cxn ang="0">
                <a:pos x="connsiteX3" y="connsiteY3"/>
              </a:cxn>
            </a:cxnLst>
            <a:rect l="l" t="t" r="r" b="b"/>
            <a:pathLst>
              <a:path w="6828249" h="4271156">
                <a:moveTo>
                  <a:pt x="0" y="0"/>
                </a:moveTo>
                <a:lnTo>
                  <a:pt x="6828249" y="0"/>
                </a:lnTo>
                <a:lnTo>
                  <a:pt x="6828249" y="4271156"/>
                </a:lnTo>
                <a:lnTo>
                  <a:pt x="0" y="4271156"/>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335387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0" y="0"/>
            <a:ext cx="7113588" cy="6858000"/>
          </a:xfrm>
          <a:custGeom>
            <a:avLst/>
            <a:gdLst>
              <a:gd name="connsiteX0" fmla="*/ 0 w 7113588"/>
              <a:gd name="connsiteY0" fmla="*/ 0 h 6858000"/>
              <a:gd name="connsiteX1" fmla="*/ 7113588 w 7113588"/>
              <a:gd name="connsiteY1" fmla="*/ 0 h 6858000"/>
              <a:gd name="connsiteX2" fmla="*/ 7113588 w 7113588"/>
              <a:gd name="connsiteY2" fmla="*/ 6858000 h 6858000"/>
              <a:gd name="connsiteX3" fmla="*/ 0 w 711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13588" h="6858000">
                <a:moveTo>
                  <a:pt x="0" y="0"/>
                </a:moveTo>
                <a:lnTo>
                  <a:pt x="7113588" y="0"/>
                </a:lnTo>
                <a:lnTo>
                  <a:pt x="7113588" y="6858000"/>
                </a:lnTo>
                <a:lnTo>
                  <a:pt x="0" y="685800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49833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8150" y="754063"/>
            <a:ext cx="11296650" cy="609398"/>
          </a:xfrm>
          <a:prstGeom prst="rect">
            <a:avLst/>
          </a:prstGeom>
        </p:spPr>
        <p:txBody>
          <a:bodyPr vert="horz" wrap="square" lIns="0" tIns="0" rIns="0" bIns="0" rtlCol="0" anchor="t" anchorCtr="0">
            <a:spAutoFit/>
          </a:bodyPr>
          <a:lstStyle/>
          <a:p>
            <a:r>
              <a:rPr lang="en-US"/>
              <a:t>Click to edit Master title style</a:t>
            </a:r>
          </a:p>
        </p:txBody>
      </p:sp>
      <p:sp>
        <p:nvSpPr>
          <p:cNvPr id="3" name="Text Placeholder 2"/>
          <p:cNvSpPr>
            <a:spLocks noGrp="1"/>
          </p:cNvSpPr>
          <p:nvPr>
            <p:ph type="body" idx="1"/>
          </p:nvPr>
        </p:nvSpPr>
        <p:spPr>
          <a:xfrm>
            <a:off x="469106" y="1614487"/>
            <a:ext cx="11265694" cy="432911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0872157"/>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60" r:id="rId3"/>
    <p:sldLayoutId id="2147483661" r:id="rId4"/>
    <p:sldLayoutId id="2147483662" r:id="rId5"/>
    <p:sldLayoutId id="2147483663" r:id="rId6"/>
    <p:sldLayoutId id="2147483665" r:id="rId7"/>
    <p:sldLayoutId id="2147483667" r:id="rId8"/>
    <p:sldLayoutId id="2147483671" r:id="rId9"/>
    <p:sldLayoutId id="2147483674" r:id="rId10"/>
    <p:sldLayoutId id="2147483675" r:id="rId11"/>
    <p:sldLayoutId id="2147483676" r:id="rId12"/>
    <p:sldLayoutId id="2147483677" r:id="rId13"/>
    <p:sldLayoutId id="214748367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userDrawn="1">
          <p15:clr>
            <a:srgbClr val="F26B43"/>
          </p15:clr>
        </p15:guide>
        <p15:guide id="2" pos="7440" userDrawn="1">
          <p15:clr>
            <a:srgbClr val="F26B43"/>
          </p15:clr>
        </p15:guide>
        <p15:guide id="3" orient="horz" pos="4080" userDrawn="1">
          <p15:clr>
            <a:srgbClr val="F26B43"/>
          </p15:clr>
        </p15:guide>
        <p15:guide id="4" orient="horz" pos="240" userDrawn="1">
          <p15:clr>
            <a:srgbClr val="F26B43"/>
          </p15:clr>
        </p15:guide>
        <p15:guide id="5" orient="horz" pos="768" userDrawn="1">
          <p15:clr>
            <a:srgbClr val="F26B43"/>
          </p15:clr>
        </p15:guide>
        <p15:guide id="6" pos="2544" userDrawn="1">
          <p15:clr>
            <a:srgbClr val="F26B43"/>
          </p15:clr>
        </p15:guide>
        <p15:guide id="7" pos="5088" userDrawn="1">
          <p15:clr>
            <a:srgbClr val="F26B43"/>
          </p15:clr>
        </p15:guide>
        <p15:guide id="8" orient="horz" pos="10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e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e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4.tiff"/><Relationship Id="rId4" Type="http://schemas.openxmlformats.org/officeDocument/2006/relationships/image" Target="../media/image43.tiff"/><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2.jpe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customXml" Target="../ink/ink1.xml"/><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customXml" Target="../ink/ink2.xml"/><Relationship Id="rId10" Type="http://schemas.openxmlformats.org/officeDocument/2006/relationships/image" Target="../media/image55.png"/><Relationship Id="rId4" Type="http://schemas.openxmlformats.org/officeDocument/2006/relationships/image" Target="../media/image73.png"/><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62.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6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1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jpeg"/><Relationship Id="rId18" Type="http://schemas.openxmlformats.org/officeDocument/2006/relationships/image" Target="../media/image84.tiff"/><Relationship Id="rId3" Type="http://schemas.openxmlformats.org/officeDocument/2006/relationships/image" Target="../media/image71.jpeg"/><Relationship Id="rId21" Type="http://schemas.openxmlformats.org/officeDocument/2006/relationships/image" Target="../media/image86.png"/><Relationship Id="rId7" Type="http://schemas.openxmlformats.org/officeDocument/2006/relationships/image" Target="../media/image75.jpeg"/><Relationship Id="rId12" Type="http://schemas.openxmlformats.org/officeDocument/2006/relationships/image" Target="../media/image80.jpeg"/><Relationship Id="rId17" Type="http://schemas.openxmlformats.org/officeDocument/2006/relationships/image" Target="../media/image83.tiff"/><Relationship Id="rId2" Type="http://schemas.openxmlformats.org/officeDocument/2006/relationships/image" Target="../media/image58.jpeg"/><Relationship Id="rId16" Type="http://schemas.openxmlformats.org/officeDocument/2006/relationships/image" Target="../media/image82.tiff"/><Relationship Id="rId20"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5" Type="http://schemas.openxmlformats.org/officeDocument/2006/relationships/image" Target="../media/image44.tiff"/><Relationship Id="rId10" Type="http://schemas.openxmlformats.org/officeDocument/2006/relationships/image" Target="../media/image78.jpeg"/><Relationship Id="rId19" Type="http://schemas.openxmlformats.org/officeDocument/2006/relationships/image" Target="../media/image85.png"/><Relationship Id="rId4" Type="http://schemas.openxmlformats.org/officeDocument/2006/relationships/image" Target="../media/image72.jpeg"/><Relationship Id="rId9" Type="http://schemas.openxmlformats.org/officeDocument/2006/relationships/image" Target="../media/image77.jpeg"/><Relationship Id="rId14" Type="http://schemas.openxmlformats.org/officeDocument/2006/relationships/image" Target="../media/image43.tiff"/><Relationship Id="rId22"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91.pn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10.jpeg"/><Relationship Id="rId1" Type="http://schemas.openxmlformats.org/officeDocument/2006/relationships/slideLayout" Target="../slideLayouts/slideLayout9.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a computer&#10;&#10;Description automatically generated">
            <a:extLst>
              <a:ext uri="{FF2B5EF4-FFF2-40B4-BE49-F238E27FC236}">
                <a16:creationId xmlns:a16="http://schemas.microsoft.com/office/drawing/2014/main" id="{2EE72E78-9FC2-490D-876D-058054AAA24E}"/>
              </a:ext>
            </a:extLst>
          </p:cNvPr>
          <p:cNvPicPr>
            <a:picLocks noGrp="1" noChangeAspect="1"/>
          </p:cNvPicPr>
          <p:nvPr>
            <p:ph type="pic" sz="quarter" idx="10"/>
          </p:nvPr>
        </p:nvPicPr>
        <p:blipFill>
          <a:blip r:embed="rId3" cstate="hqprint">
            <a:alphaModFix/>
            <a:extLst>
              <a:ext uri="{28A0092B-C50C-407E-A947-70E740481C1C}">
                <a14:useLocalDpi xmlns:a14="http://schemas.microsoft.com/office/drawing/2010/main"/>
              </a:ext>
            </a:extLst>
          </a:blip>
          <a:srcRect/>
          <a:stretch>
            <a:fillRect/>
          </a:stretch>
        </p:blipFill>
        <p:spPr>
          <a:xfrm>
            <a:off x="0" y="1056"/>
            <a:ext cx="12192000" cy="6858000"/>
          </a:xfrm>
        </p:spPr>
      </p:pic>
      <p:sp>
        <p:nvSpPr>
          <p:cNvPr id="2" name="Rounded Rectangle 1">
            <a:extLst>
              <a:ext uri="{FF2B5EF4-FFF2-40B4-BE49-F238E27FC236}">
                <a16:creationId xmlns:a16="http://schemas.microsoft.com/office/drawing/2014/main" id="{D88E2633-17F6-AF40-81BC-F020FB8D8309}"/>
              </a:ext>
            </a:extLst>
          </p:cNvPr>
          <p:cNvSpPr/>
          <p:nvPr/>
        </p:nvSpPr>
        <p:spPr>
          <a:xfrm>
            <a:off x="2144189" y="2314152"/>
            <a:ext cx="7903621" cy="1892866"/>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ea typeface="+mn-lt"/>
                <a:cs typeface="+mn-lt"/>
              </a:rPr>
              <a:t>Zeit </a:t>
            </a:r>
            <a:r>
              <a:rPr lang="en-GB" b="1" dirty="0" err="1">
                <a:ea typeface="+mn-lt"/>
                <a:cs typeface="+mn-lt"/>
              </a:rPr>
              <a:t>sparen</a:t>
            </a:r>
            <a:r>
              <a:rPr lang="en-GB" b="1" dirty="0">
                <a:ea typeface="+mn-lt"/>
                <a:cs typeface="+mn-lt"/>
              </a:rPr>
              <a:t>, </a:t>
            </a:r>
            <a:r>
              <a:rPr lang="en-GB" b="1" dirty="0" err="1">
                <a:ea typeface="+mn-lt"/>
                <a:cs typeface="+mn-lt"/>
              </a:rPr>
              <a:t>organisiert</a:t>
            </a:r>
            <a:r>
              <a:rPr lang="en-GB" b="1" dirty="0">
                <a:ea typeface="+mn-lt"/>
                <a:cs typeface="+mn-lt"/>
              </a:rPr>
              <a:t> </a:t>
            </a:r>
            <a:r>
              <a:rPr lang="en-GB" b="1" dirty="0" err="1">
                <a:ea typeface="+mn-lt"/>
                <a:cs typeface="+mn-lt"/>
              </a:rPr>
              <a:t>bleiben</a:t>
            </a:r>
            <a:endParaRPr lang="de-DE" dirty="0">
              <a:ea typeface="+mn-lt"/>
              <a:cs typeface="+mn-lt"/>
            </a:endParaRPr>
          </a:p>
          <a:p>
            <a:pPr algn="ctr"/>
            <a:r>
              <a:rPr lang="en-GB" sz="4800" dirty="0" err="1">
                <a:solidFill>
                  <a:schemeClr val="bg1"/>
                </a:solidFill>
                <a:ea typeface="+mn-lt"/>
                <a:cs typeface="+mn-lt"/>
              </a:rPr>
              <a:t>OnTime</a:t>
            </a:r>
            <a:r>
              <a:rPr lang="en-GB" sz="4800" dirty="0">
                <a:solidFill>
                  <a:schemeClr val="bg1"/>
                </a:solidFill>
                <a:ea typeface="+mn-lt"/>
                <a:cs typeface="+mn-lt"/>
              </a:rPr>
              <a:t> </a:t>
            </a:r>
            <a:r>
              <a:rPr lang="en-GB" sz="4800" dirty="0" err="1">
                <a:solidFill>
                  <a:schemeClr val="bg1"/>
                </a:solidFill>
                <a:ea typeface="+mn-lt"/>
                <a:cs typeface="+mn-lt"/>
              </a:rPr>
              <a:t>Gruppenkalender</a:t>
            </a:r>
            <a:endParaRPr lang="en-GB" sz="4800" dirty="0">
              <a:solidFill>
                <a:schemeClr val="bg1"/>
              </a:solidFill>
              <a:ea typeface="Open Sans"/>
              <a:cs typeface="Open Sans"/>
            </a:endParaRPr>
          </a:p>
        </p:txBody>
      </p:sp>
      <p:pic>
        <p:nvPicPr>
          <p:cNvPr id="3" name="Picture 2" descr="Logo&#10;&#10;Description automatically generated">
            <a:extLst>
              <a:ext uri="{FF2B5EF4-FFF2-40B4-BE49-F238E27FC236}">
                <a16:creationId xmlns:a16="http://schemas.microsoft.com/office/drawing/2014/main" id="{34A903A9-46CA-8A87-EA9F-C5D8C50FC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Tree>
    <p:extLst>
      <p:ext uri="{BB962C8B-B14F-4D97-AF65-F5344CB8AC3E}">
        <p14:creationId xmlns:p14="http://schemas.microsoft.com/office/powerpoint/2010/main" val="165561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26C6F83-C03B-424E-B1F2-6227D0543258}"/>
              </a:ext>
            </a:extLst>
          </p:cNvPr>
          <p:cNvPicPr>
            <a:picLocks noChangeAspect="1"/>
          </p:cNvPicPr>
          <p:nvPr/>
        </p:nvPicPr>
        <p:blipFill rotWithShape="1">
          <a:blip r:embed="rId2">
            <a:extLst>
              <a:ext uri="{28A0092B-C50C-407E-A947-70E740481C1C}">
                <a14:useLocalDpi xmlns:a14="http://schemas.microsoft.com/office/drawing/2010/main"/>
              </a:ext>
            </a:extLst>
          </a:blip>
          <a:srcRect r="19209"/>
          <a:stretch/>
        </p:blipFill>
        <p:spPr>
          <a:xfrm>
            <a:off x="8089107" y="0"/>
            <a:ext cx="4102894" cy="6858000"/>
          </a:xfrm>
          <a:prstGeom prst="rect">
            <a:avLst/>
          </a:prstGeom>
        </p:spPr>
      </p:pic>
      <p:sp>
        <p:nvSpPr>
          <p:cNvPr id="18" name="Rectangle 17">
            <a:extLst>
              <a:ext uri="{FF2B5EF4-FFF2-40B4-BE49-F238E27FC236}">
                <a16:creationId xmlns:a16="http://schemas.microsoft.com/office/drawing/2014/main" id="{400F218F-F11E-2B4B-9B73-C55294F2453F}"/>
              </a:ext>
            </a:extLst>
          </p:cNvPr>
          <p:cNvSpPr/>
          <p:nvPr/>
        </p:nvSpPr>
        <p:spPr>
          <a:xfrm>
            <a:off x="8077200" y="0"/>
            <a:ext cx="41148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432BCA1-5600-1144-8028-3306A8F01F08}"/>
              </a:ext>
            </a:extLst>
          </p:cNvPr>
          <p:cNvSpPr txBox="1"/>
          <p:nvPr/>
        </p:nvSpPr>
        <p:spPr>
          <a:xfrm>
            <a:off x="8979696" y="329880"/>
            <a:ext cx="2907504" cy="369332"/>
          </a:xfrm>
          <a:prstGeom prst="rect">
            <a:avLst/>
          </a:prstGeom>
          <a:noFill/>
        </p:spPr>
        <p:txBody>
          <a:bodyPr wrap="square" rtlCol="0">
            <a:spAutoFit/>
          </a:bodyPr>
          <a:lstStyle/>
          <a:p>
            <a:pPr algn="r">
              <a:lnSpc>
                <a:spcPct val="90000"/>
              </a:lnSpc>
            </a:pPr>
            <a:r>
              <a:rPr lang="en-GB" sz="2000">
                <a:solidFill>
                  <a:schemeClr val="bg1">
                    <a:lumMod val="95000"/>
                  </a:schemeClr>
                </a:solidFill>
                <a:latin typeface="+mj-lt"/>
              </a:rPr>
              <a:t>Desktop Client</a:t>
            </a:r>
          </a:p>
        </p:txBody>
      </p:sp>
      <p:cxnSp>
        <p:nvCxnSpPr>
          <p:cNvPr id="24" name="Straight Connector 23">
            <a:extLst>
              <a:ext uri="{FF2B5EF4-FFF2-40B4-BE49-F238E27FC236}">
                <a16:creationId xmlns:a16="http://schemas.microsoft.com/office/drawing/2014/main" id="{C4FAE0A0-F52D-6B4E-AD4A-7377042AA296}"/>
              </a:ext>
            </a:extLst>
          </p:cNvPr>
          <p:cNvCxnSpPr>
            <a:cxnSpLocks/>
          </p:cNvCxnSpPr>
          <p:nvPr/>
        </p:nvCxnSpPr>
        <p:spPr>
          <a:xfrm flipH="1">
            <a:off x="11182153" y="668474"/>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6916F88-C02B-FE74-AAC2-DA1C30BAEE81}"/>
              </a:ext>
            </a:extLst>
          </p:cNvPr>
          <p:cNvSpPr txBox="1"/>
          <p:nvPr/>
        </p:nvSpPr>
        <p:spPr>
          <a:xfrm>
            <a:off x="266451" y="322437"/>
            <a:ext cx="5212722" cy="590931"/>
          </a:xfrm>
          <a:prstGeom prst="rect">
            <a:avLst/>
          </a:prstGeom>
          <a:noFill/>
        </p:spPr>
        <p:txBody>
          <a:bodyPr wrap="square" rtlCol="0">
            <a:spAutoFit/>
          </a:bodyPr>
          <a:lstStyle/>
          <a:p>
            <a:pPr>
              <a:lnSpc>
                <a:spcPct val="90000"/>
              </a:lnSpc>
            </a:pPr>
            <a:r>
              <a:rPr lang="en-GB" sz="3600" dirty="0" err="1">
                <a:solidFill>
                  <a:schemeClr val="tx2"/>
                </a:solidFill>
              </a:rPr>
              <a:t>Wochenplaner</a:t>
            </a:r>
            <a:endParaRPr lang="en-GB" sz="3600" dirty="0">
              <a:solidFill>
                <a:schemeClr val="tx2"/>
              </a:solidFill>
            </a:endParaRPr>
          </a:p>
        </p:txBody>
      </p:sp>
      <p:pic>
        <p:nvPicPr>
          <p:cNvPr id="53" name="Picture 52" descr="Logo&#10;&#10;Description automatically generated">
            <a:extLst>
              <a:ext uri="{FF2B5EF4-FFF2-40B4-BE49-F238E27FC236}">
                <a16:creationId xmlns:a16="http://schemas.microsoft.com/office/drawing/2014/main" id="{505BF62D-11A2-F477-265A-57AB6FA85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pic>
        <p:nvPicPr>
          <p:cNvPr id="9" name="Picture 8">
            <a:extLst>
              <a:ext uri="{FF2B5EF4-FFF2-40B4-BE49-F238E27FC236}">
                <a16:creationId xmlns:a16="http://schemas.microsoft.com/office/drawing/2014/main" id="{F49B7553-0D54-5AF8-38BE-A69D6ED9B6A8}"/>
              </a:ext>
            </a:extLst>
          </p:cNvPr>
          <p:cNvPicPr>
            <a:picLocks noChangeAspect="1"/>
          </p:cNvPicPr>
          <p:nvPr/>
        </p:nvPicPr>
        <p:blipFill rotWithShape="1">
          <a:blip r:embed="rId4">
            <a:extLst>
              <a:ext uri="{28A0092B-C50C-407E-A947-70E740481C1C}">
                <a14:useLocalDpi xmlns:a14="http://schemas.microsoft.com/office/drawing/2010/main" val="0"/>
              </a:ext>
            </a:extLst>
          </a:blip>
          <a:srcRect r="26865"/>
          <a:stretch/>
        </p:blipFill>
        <p:spPr>
          <a:xfrm>
            <a:off x="4821640" y="1030303"/>
            <a:ext cx="7370360" cy="5446297"/>
          </a:xfrm>
          <a:prstGeom prst="rect">
            <a:avLst/>
          </a:prstGeom>
        </p:spPr>
      </p:pic>
      <p:sp>
        <p:nvSpPr>
          <p:cNvPr id="5" name="TextBox 4">
            <a:extLst>
              <a:ext uri="{FF2B5EF4-FFF2-40B4-BE49-F238E27FC236}">
                <a16:creationId xmlns:a16="http://schemas.microsoft.com/office/drawing/2014/main" id="{E9E1B4FD-0458-E62D-C0AC-581D0A9A5908}"/>
              </a:ext>
            </a:extLst>
          </p:cNvPr>
          <p:cNvSpPr txBox="1"/>
          <p:nvPr/>
        </p:nvSpPr>
        <p:spPr>
          <a:xfrm>
            <a:off x="420531" y="2351521"/>
            <a:ext cx="5402993" cy="226901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600" dirty="0" err="1">
                <a:solidFill>
                  <a:schemeClr val="tx2"/>
                </a:solidFill>
                <a:effectLst/>
              </a:rPr>
              <a:t>Ermöglicht</a:t>
            </a:r>
            <a:r>
              <a:rPr lang="en-GB" sz="1600" dirty="0">
                <a:solidFill>
                  <a:schemeClr val="tx2"/>
                </a:solidFill>
                <a:effectLst/>
              </a:rPr>
              <a:t> es </a:t>
            </a:r>
            <a:r>
              <a:rPr lang="en-GB" sz="1600" dirty="0" err="1">
                <a:solidFill>
                  <a:schemeClr val="tx2"/>
                </a:solidFill>
                <a:effectLst/>
              </a:rPr>
              <a:t>Ihnen</a:t>
            </a:r>
            <a:r>
              <a:rPr lang="en-GB" sz="1600" dirty="0">
                <a:solidFill>
                  <a:schemeClr val="tx2"/>
                </a:solidFill>
                <a:effectLst/>
              </a:rPr>
              <a:t>, die </a:t>
            </a:r>
            <a:r>
              <a:rPr lang="en-GB" sz="1600" dirty="0" err="1">
                <a:solidFill>
                  <a:schemeClr val="tx2"/>
                </a:solidFill>
                <a:effectLst/>
              </a:rPr>
              <a:t>wichtigsten</a:t>
            </a:r>
            <a:r>
              <a:rPr lang="en-GB" sz="1600" dirty="0">
                <a:solidFill>
                  <a:schemeClr val="tx2"/>
                </a:solidFill>
                <a:effectLst/>
              </a:rPr>
              <a:t> Details der Agenda </a:t>
            </a:r>
            <a:r>
              <a:rPr lang="en-GB" sz="1600" dirty="0" err="1">
                <a:solidFill>
                  <a:schemeClr val="tx2"/>
                </a:solidFill>
                <a:effectLst/>
              </a:rPr>
              <a:t>Ihrer</a:t>
            </a:r>
            <a:r>
              <a:rPr lang="en-GB" sz="1600" dirty="0">
                <a:solidFill>
                  <a:schemeClr val="tx2"/>
                </a:solidFill>
                <a:effectLst/>
              </a:rPr>
              <a:t> </a:t>
            </a:r>
            <a:r>
              <a:rPr lang="en-GB" sz="1600" dirty="0" err="1">
                <a:solidFill>
                  <a:schemeClr val="tx2"/>
                </a:solidFill>
                <a:effectLst/>
              </a:rPr>
              <a:t>Kollegen</a:t>
            </a:r>
            <a:r>
              <a:rPr lang="en-GB" sz="1600" dirty="0">
                <a:solidFill>
                  <a:schemeClr val="tx2"/>
                </a:solidFill>
                <a:effectLst/>
              </a:rPr>
              <a:t> </a:t>
            </a:r>
            <a:r>
              <a:rPr lang="en-GB" sz="1600" dirty="0" err="1">
                <a:solidFill>
                  <a:schemeClr val="tx2"/>
                </a:solidFill>
                <a:effectLst/>
              </a:rPr>
              <a:t>aus</a:t>
            </a:r>
            <a:r>
              <a:rPr lang="en-GB" sz="1600" dirty="0">
                <a:solidFill>
                  <a:schemeClr val="tx2"/>
                </a:solidFill>
                <a:effectLst/>
              </a:rPr>
              <a:t> </a:t>
            </a:r>
            <a:r>
              <a:rPr lang="en-GB" sz="1600" dirty="0" err="1">
                <a:solidFill>
                  <a:schemeClr val="tx2"/>
                </a:solidFill>
                <a:effectLst/>
              </a:rPr>
              <a:t>einer</a:t>
            </a:r>
            <a:r>
              <a:rPr lang="en-GB" sz="1600" dirty="0">
                <a:solidFill>
                  <a:schemeClr val="tx2"/>
                </a:solidFill>
                <a:effectLst/>
              </a:rPr>
              <a:t> </a:t>
            </a:r>
            <a:r>
              <a:rPr lang="en-GB" sz="1600" dirty="0" err="1">
                <a:solidFill>
                  <a:schemeClr val="tx2"/>
                </a:solidFill>
                <a:effectLst/>
              </a:rPr>
              <a:t>neuen</a:t>
            </a:r>
            <a:r>
              <a:rPr lang="en-GB" sz="1600" dirty="0">
                <a:solidFill>
                  <a:schemeClr val="tx2"/>
                </a:solidFill>
                <a:effectLst/>
              </a:rPr>
              <a:t> </a:t>
            </a:r>
            <a:r>
              <a:rPr lang="en-GB" sz="1600" dirty="0" err="1">
                <a:solidFill>
                  <a:schemeClr val="tx2"/>
                </a:solidFill>
                <a:effectLst/>
              </a:rPr>
              <a:t>Perspektive</a:t>
            </a:r>
            <a:r>
              <a:rPr lang="en-GB" sz="1600" dirty="0">
                <a:solidFill>
                  <a:schemeClr val="tx2"/>
                </a:solidFill>
                <a:effectLst/>
              </a:rPr>
              <a:t> </a:t>
            </a:r>
            <a:r>
              <a:rPr lang="en-GB" sz="1600" dirty="0" err="1">
                <a:solidFill>
                  <a:schemeClr val="tx2"/>
                </a:solidFill>
                <a:effectLst/>
              </a:rPr>
              <a:t>zu</a:t>
            </a:r>
            <a:r>
              <a:rPr lang="en-GB" sz="1600" dirty="0">
                <a:solidFill>
                  <a:schemeClr val="tx2"/>
                </a:solidFill>
                <a:effectLst/>
              </a:rPr>
              <a:t> </a:t>
            </a:r>
            <a:r>
              <a:rPr lang="en-GB" sz="1600" dirty="0" err="1">
                <a:solidFill>
                  <a:schemeClr val="tx2"/>
                </a:solidFill>
                <a:effectLst/>
              </a:rPr>
              <a:t>sehen</a:t>
            </a:r>
            <a:endParaRPr lang="en-GB" sz="1600" dirty="0">
              <a:solidFill>
                <a:schemeClr val="tx2"/>
              </a:solidFill>
              <a:effectLst/>
            </a:endParaRPr>
          </a:p>
          <a:p>
            <a:pPr marL="285750" indent="-285750">
              <a:lnSpc>
                <a:spcPct val="150000"/>
              </a:lnSpc>
              <a:buFont typeface="Arial" panose="020B0604020202020204" pitchFamily="34" charset="0"/>
              <a:buChar char="•"/>
            </a:pPr>
            <a:r>
              <a:rPr lang="en-GB" sz="1600" dirty="0" err="1">
                <a:solidFill>
                  <a:schemeClr val="tx2"/>
                </a:solidFill>
                <a:effectLst/>
              </a:rPr>
              <a:t>Ziehen</a:t>
            </a:r>
            <a:r>
              <a:rPr lang="en-GB" sz="1600" dirty="0">
                <a:solidFill>
                  <a:schemeClr val="tx2"/>
                </a:solidFill>
                <a:effectLst/>
              </a:rPr>
              <a:t> und </a:t>
            </a:r>
            <a:r>
              <a:rPr lang="en-GB" sz="1600" dirty="0" err="1">
                <a:solidFill>
                  <a:schemeClr val="tx2"/>
                </a:solidFill>
                <a:effectLst/>
              </a:rPr>
              <a:t>Ablegen</a:t>
            </a:r>
            <a:r>
              <a:rPr lang="en-GB" sz="1600" dirty="0">
                <a:solidFill>
                  <a:schemeClr val="tx2"/>
                </a:solidFill>
                <a:effectLst/>
              </a:rPr>
              <a:t> von </a:t>
            </a:r>
            <a:r>
              <a:rPr lang="en-GB" sz="1600" dirty="0" err="1">
                <a:solidFill>
                  <a:schemeClr val="tx2"/>
                </a:solidFill>
                <a:effectLst/>
              </a:rPr>
              <a:t>Einträgen</a:t>
            </a:r>
            <a:r>
              <a:rPr lang="en-GB" sz="1600" dirty="0">
                <a:solidFill>
                  <a:schemeClr val="tx2"/>
                </a:solidFill>
                <a:effectLst/>
              </a:rPr>
              <a:t> </a:t>
            </a:r>
            <a:r>
              <a:rPr lang="en-GB" sz="1600" dirty="0" err="1">
                <a:solidFill>
                  <a:schemeClr val="tx2"/>
                </a:solidFill>
                <a:effectLst/>
              </a:rPr>
              <a:t>zu</a:t>
            </a:r>
            <a:r>
              <a:rPr lang="en-GB" sz="1600" dirty="0">
                <a:solidFill>
                  <a:schemeClr val="tx2"/>
                </a:solidFill>
                <a:effectLst/>
              </a:rPr>
              <a:t> </a:t>
            </a:r>
            <a:r>
              <a:rPr lang="en-GB" sz="1600" dirty="0" err="1">
                <a:solidFill>
                  <a:schemeClr val="tx2"/>
                </a:solidFill>
                <a:effectLst/>
              </a:rPr>
              <a:t>neuen</a:t>
            </a:r>
            <a:r>
              <a:rPr lang="en-GB" sz="1600" dirty="0">
                <a:solidFill>
                  <a:schemeClr val="tx2"/>
                </a:solidFill>
                <a:effectLst/>
              </a:rPr>
              <a:t> </a:t>
            </a:r>
            <a:r>
              <a:rPr lang="en-GB" sz="1600" dirty="0" err="1">
                <a:solidFill>
                  <a:schemeClr val="tx2"/>
                </a:solidFill>
                <a:effectLst/>
              </a:rPr>
              <a:t>Zeiten</a:t>
            </a:r>
            <a:r>
              <a:rPr lang="en-GB" sz="1600" dirty="0">
                <a:solidFill>
                  <a:schemeClr val="tx2"/>
                </a:solidFill>
                <a:effectLst/>
              </a:rPr>
              <a:t> </a:t>
            </a:r>
            <a:r>
              <a:rPr lang="en-GB" sz="1600" dirty="0" err="1">
                <a:solidFill>
                  <a:schemeClr val="tx2"/>
                </a:solidFill>
                <a:effectLst/>
              </a:rPr>
              <a:t>oder</a:t>
            </a:r>
            <a:r>
              <a:rPr lang="en-GB" sz="1600" dirty="0">
                <a:solidFill>
                  <a:schemeClr val="tx2"/>
                </a:solidFill>
                <a:effectLst/>
              </a:rPr>
              <a:t> </a:t>
            </a:r>
            <a:r>
              <a:rPr lang="en-GB" sz="1600" dirty="0" err="1">
                <a:solidFill>
                  <a:schemeClr val="tx2"/>
                </a:solidFill>
                <a:effectLst/>
              </a:rPr>
              <a:t>Personen</a:t>
            </a:r>
            <a:r>
              <a:rPr lang="en-GB" sz="1600" dirty="0">
                <a:solidFill>
                  <a:schemeClr val="tx2"/>
                </a:solidFill>
                <a:effectLst/>
              </a:rPr>
              <a:t> </a:t>
            </a:r>
          </a:p>
          <a:p>
            <a:pPr marL="285750" indent="-285750">
              <a:lnSpc>
                <a:spcPct val="150000"/>
              </a:lnSpc>
              <a:buFont typeface="Arial" panose="020B0604020202020204" pitchFamily="34" charset="0"/>
              <a:buChar char="•"/>
            </a:pPr>
            <a:endParaRPr lang="en-GB" sz="1600" dirty="0">
              <a:solidFill>
                <a:schemeClr val="tx2"/>
              </a:solidFill>
              <a:effectLst/>
            </a:endParaRPr>
          </a:p>
        </p:txBody>
      </p:sp>
    </p:spTree>
    <p:extLst>
      <p:ext uri="{BB962C8B-B14F-4D97-AF65-F5344CB8AC3E}">
        <p14:creationId xmlns:p14="http://schemas.microsoft.com/office/powerpoint/2010/main" val="87230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26C6F83-C03B-424E-B1F2-6227D0543258}"/>
              </a:ext>
            </a:extLst>
          </p:cNvPr>
          <p:cNvPicPr>
            <a:picLocks noChangeAspect="1"/>
          </p:cNvPicPr>
          <p:nvPr/>
        </p:nvPicPr>
        <p:blipFill rotWithShape="1">
          <a:blip r:embed="rId2">
            <a:extLst>
              <a:ext uri="{28A0092B-C50C-407E-A947-70E740481C1C}">
                <a14:useLocalDpi xmlns:a14="http://schemas.microsoft.com/office/drawing/2010/main"/>
              </a:ext>
            </a:extLst>
          </a:blip>
          <a:srcRect r="19209"/>
          <a:stretch/>
        </p:blipFill>
        <p:spPr>
          <a:xfrm>
            <a:off x="8089107" y="0"/>
            <a:ext cx="4102894" cy="6858000"/>
          </a:xfrm>
          <a:prstGeom prst="rect">
            <a:avLst/>
          </a:prstGeom>
        </p:spPr>
      </p:pic>
      <p:sp>
        <p:nvSpPr>
          <p:cNvPr id="18" name="Rectangle 17">
            <a:extLst>
              <a:ext uri="{FF2B5EF4-FFF2-40B4-BE49-F238E27FC236}">
                <a16:creationId xmlns:a16="http://schemas.microsoft.com/office/drawing/2014/main" id="{400F218F-F11E-2B4B-9B73-C55294F2453F}"/>
              </a:ext>
            </a:extLst>
          </p:cNvPr>
          <p:cNvSpPr/>
          <p:nvPr/>
        </p:nvSpPr>
        <p:spPr>
          <a:xfrm>
            <a:off x="8077200" y="0"/>
            <a:ext cx="41148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432BCA1-5600-1144-8028-3306A8F01F08}"/>
              </a:ext>
            </a:extLst>
          </p:cNvPr>
          <p:cNvSpPr txBox="1"/>
          <p:nvPr/>
        </p:nvSpPr>
        <p:spPr>
          <a:xfrm>
            <a:off x="8979696" y="329880"/>
            <a:ext cx="2907504" cy="369332"/>
          </a:xfrm>
          <a:prstGeom prst="rect">
            <a:avLst/>
          </a:prstGeom>
          <a:noFill/>
        </p:spPr>
        <p:txBody>
          <a:bodyPr wrap="square" rtlCol="0">
            <a:spAutoFit/>
          </a:bodyPr>
          <a:lstStyle/>
          <a:p>
            <a:pPr algn="r">
              <a:lnSpc>
                <a:spcPct val="90000"/>
              </a:lnSpc>
            </a:pPr>
            <a:r>
              <a:rPr lang="en-GB" sz="2000">
                <a:solidFill>
                  <a:schemeClr val="bg1">
                    <a:lumMod val="95000"/>
                  </a:schemeClr>
                </a:solidFill>
                <a:latin typeface="+mj-lt"/>
              </a:rPr>
              <a:t>Desktop Client</a:t>
            </a:r>
          </a:p>
        </p:txBody>
      </p:sp>
      <p:cxnSp>
        <p:nvCxnSpPr>
          <p:cNvPr id="24" name="Straight Connector 23">
            <a:extLst>
              <a:ext uri="{FF2B5EF4-FFF2-40B4-BE49-F238E27FC236}">
                <a16:creationId xmlns:a16="http://schemas.microsoft.com/office/drawing/2014/main" id="{C4FAE0A0-F52D-6B4E-AD4A-7377042AA296}"/>
              </a:ext>
            </a:extLst>
          </p:cNvPr>
          <p:cNvCxnSpPr>
            <a:cxnSpLocks/>
          </p:cNvCxnSpPr>
          <p:nvPr/>
        </p:nvCxnSpPr>
        <p:spPr>
          <a:xfrm flipH="1">
            <a:off x="11182153" y="668474"/>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6916F88-C02B-FE74-AAC2-DA1C30BAEE81}"/>
              </a:ext>
            </a:extLst>
          </p:cNvPr>
          <p:cNvSpPr txBox="1"/>
          <p:nvPr/>
        </p:nvSpPr>
        <p:spPr>
          <a:xfrm>
            <a:off x="266451" y="322437"/>
            <a:ext cx="5212722" cy="590931"/>
          </a:xfrm>
          <a:prstGeom prst="rect">
            <a:avLst/>
          </a:prstGeom>
          <a:noFill/>
        </p:spPr>
        <p:txBody>
          <a:bodyPr wrap="square" rtlCol="0">
            <a:spAutoFit/>
          </a:bodyPr>
          <a:lstStyle/>
          <a:p>
            <a:pPr>
              <a:lnSpc>
                <a:spcPct val="90000"/>
              </a:lnSpc>
            </a:pPr>
            <a:r>
              <a:rPr lang="en-GB" sz="3600">
                <a:solidFill>
                  <a:schemeClr val="tx2"/>
                </a:solidFill>
              </a:rPr>
              <a:t>Time Off</a:t>
            </a:r>
          </a:p>
        </p:txBody>
      </p:sp>
      <p:pic>
        <p:nvPicPr>
          <p:cNvPr id="53" name="Picture 52" descr="Logo&#10;&#10;Description automatically generated">
            <a:extLst>
              <a:ext uri="{FF2B5EF4-FFF2-40B4-BE49-F238E27FC236}">
                <a16:creationId xmlns:a16="http://schemas.microsoft.com/office/drawing/2014/main" id="{505BF62D-11A2-F477-265A-57AB6FA85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pic>
        <p:nvPicPr>
          <p:cNvPr id="9" name="Picture 8">
            <a:extLst>
              <a:ext uri="{FF2B5EF4-FFF2-40B4-BE49-F238E27FC236}">
                <a16:creationId xmlns:a16="http://schemas.microsoft.com/office/drawing/2014/main" id="{F49B7553-0D54-5AF8-38BE-A69D6ED9B6A8}"/>
              </a:ext>
            </a:extLst>
          </p:cNvPr>
          <p:cNvPicPr>
            <a:picLocks noChangeAspect="1"/>
          </p:cNvPicPr>
          <p:nvPr/>
        </p:nvPicPr>
        <p:blipFill rotWithShape="1">
          <a:blip r:embed="rId4">
            <a:extLst>
              <a:ext uri="{28A0092B-C50C-407E-A947-70E740481C1C}">
                <a14:useLocalDpi xmlns:a14="http://schemas.microsoft.com/office/drawing/2010/main" val="0"/>
              </a:ext>
            </a:extLst>
          </a:blip>
          <a:srcRect r="26865"/>
          <a:stretch/>
        </p:blipFill>
        <p:spPr>
          <a:xfrm>
            <a:off x="4821641" y="1030303"/>
            <a:ext cx="7370359" cy="5446297"/>
          </a:xfrm>
          <a:prstGeom prst="rect">
            <a:avLst/>
          </a:prstGeom>
        </p:spPr>
      </p:pic>
      <p:sp>
        <p:nvSpPr>
          <p:cNvPr id="2" name="Title 1">
            <a:extLst>
              <a:ext uri="{FF2B5EF4-FFF2-40B4-BE49-F238E27FC236}">
                <a16:creationId xmlns:a16="http://schemas.microsoft.com/office/drawing/2014/main" id="{A7A9E797-F572-473F-82A3-E493898972C5}"/>
              </a:ext>
            </a:extLst>
          </p:cNvPr>
          <p:cNvSpPr txBox="1">
            <a:spLocks/>
          </p:cNvSpPr>
          <p:nvPr/>
        </p:nvSpPr>
        <p:spPr>
          <a:xfrm>
            <a:off x="418851" y="1422863"/>
            <a:ext cx="5457163" cy="3481659"/>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r>
              <a:rPr lang="en-GB" sz="1600" b="1" dirty="0" err="1"/>
              <a:t>Beantragen</a:t>
            </a:r>
            <a:r>
              <a:rPr lang="en-GB" sz="1600" b="1" dirty="0"/>
              <a:t>/</a:t>
            </a:r>
            <a:r>
              <a:rPr lang="en-GB" sz="1600" b="1" dirty="0" err="1"/>
              <a:t>Bestätigen</a:t>
            </a:r>
            <a:r>
              <a:rPr lang="en-GB" sz="1600" b="1" dirty="0"/>
              <a:t>/Buchen Sie </a:t>
            </a:r>
            <a:r>
              <a:rPr lang="en-GB" sz="1600" b="1" dirty="0" err="1"/>
              <a:t>Ihre</a:t>
            </a:r>
            <a:r>
              <a:rPr lang="en-GB" sz="1600" b="1" dirty="0"/>
              <a:t> </a:t>
            </a:r>
            <a:r>
              <a:rPr lang="en-GB" sz="1600" b="1" dirty="0" err="1"/>
              <a:t>Urlaubspläne</a:t>
            </a:r>
            <a:r>
              <a:rPr lang="en-GB" sz="1600" b="1" dirty="0"/>
              <a:t> und </a:t>
            </a:r>
            <a:r>
              <a:rPr lang="en-GB" sz="1600" b="1" dirty="0" err="1"/>
              <a:t>andere</a:t>
            </a:r>
            <a:r>
              <a:rPr lang="en-GB" sz="1600" b="1" dirty="0"/>
              <a:t> </a:t>
            </a:r>
            <a:r>
              <a:rPr lang="en-GB" sz="1600" b="1" dirty="0" err="1"/>
              <a:t>OoO-Anfragen</a:t>
            </a:r>
            <a:endParaRPr lang="en-GB" sz="1600" b="1" dirty="0"/>
          </a:p>
          <a:p>
            <a:endParaRPr lang="en-GB" dirty="0"/>
          </a:p>
          <a:p>
            <a:r>
              <a:rPr lang="en-GB" sz="1600" dirty="0"/>
              <a:t>Die </a:t>
            </a:r>
            <a:r>
              <a:rPr lang="en-GB" sz="1600" dirty="0" err="1"/>
              <a:t>OnTime</a:t>
            </a:r>
            <a:r>
              <a:rPr lang="en-GB" sz="1600" dirty="0"/>
              <a:t>-Out-of-Office-</a:t>
            </a:r>
            <a:r>
              <a:rPr lang="en-GB" sz="1600" dirty="0" err="1"/>
              <a:t>Funktion</a:t>
            </a:r>
            <a:r>
              <a:rPr lang="en-GB" sz="1600" dirty="0"/>
              <a:t> </a:t>
            </a:r>
            <a:r>
              <a:rPr lang="en-GB" sz="1600" dirty="0" err="1"/>
              <a:t>ist</a:t>
            </a:r>
            <a:r>
              <a:rPr lang="en-GB" sz="1600" dirty="0"/>
              <a:t> </a:t>
            </a:r>
            <a:r>
              <a:rPr lang="en-GB" sz="1600" dirty="0" err="1"/>
              <a:t>ein</a:t>
            </a:r>
            <a:r>
              <a:rPr lang="en-GB" sz="1600" dirty="0"/>
              <a:t> Workflow-Modul </a:t>
            </a:r>
            <a:r>
              <a:rPr lang="en-GB" sz="1600" dirty="0" err="1"/>
              <a:t>mit</a:t>
            </a:r>
            <a:r>
              <a:rPr lang="en-GB" sz="1600" dirty="0"/>
              <a:t> </a:t>
            </a:r>
            <a:r>
              <a:rPr lang="en-GB" sz="1600" dirty="0" err="1"/>
              <a:t>integriertem</a:t>
            </a:r>
            <a:r>
              <a:rPr lang="en-GB" sz="1600" dirty="0"/>
              <a:t> </a:t>
            </a:r>
            <a:r>
              <a:rPr lang="en-GB" sz="1600" dirty="0" err="1"/>
              <a:t>Genehmigungsprozess</a:t>
            </a:r>
            <a:r>
              <a:rPr lang="en-GB" sz="1600" dirty="0"/>
              <a:t>, das </a:t>
            </a:r>
            <a:r>
              <a:rPr lang="en-GB" sz="1600" dirty="0" err="1"/>
              <a:t>Unternehmen</a:t>
            </a:r>
            <a:r>
              <a:rPr lang="en-GB" sz="1600" dirty="0"/>
              <a:t> </a:t>
            </a:r>
            <a:r>
              <a:rPr lang="en-GB" sz="1600" dirty="0" err="1"/>
              <a:t>dabei</a:t>
            </a:r>
            <a:r>
              <a:rPr lang="en-GB" sz="1600" dirty="0"/>
              <a:t> </a:t>
            </a:r>
            <a:r>
              <a:rPr lang="en-GB" sz="1600" dirty="0" err="1"/>
              <a:t>hilft</a:t>
            </a:r>
            <a:r>
              <a:rPr lang="en-GB" sz="1600" dirty="0"/>
              <a:t>, den </a:t>
            </a:r>
            <a:r>
              <a:rPr lang="en-GB" sz="1600" dirty="0" err="1"/>
              <a:t>Überblick</a:t>
            </a:r>
            <a:r>
              <a:rPr lang="en-GB" sz="1600" dirty="0"/>
              <a:t> </a:t>
            </a:r>
            <a:r>
              <a:rPr lang="en-GB" sz="1600" dirty="0" err="1"/>
              <a:t>über</a:t>
            </a:r>
            <a:r>
              <a:rPr lang="en-GB" sz="1600" dirty="0"/>
              <a:t> die </a:t>
            </a:r>
            <a:r>
              <a:rPr lang="en-GB" sz="1600" dirty="0" err="1"/>
              <a:t>Anwesenheit</a:t>
            </a:r>
            <a:r>
              <a:rPr lang="en-GB" sz="1600" dirty="0"/>
              <a:t> von </a:t>
            </a:r>
            <a:r>
              <a:rPr lang="en-GB" sz="1600" dirty="0" err="1"/>
              <a:t>Mitarbeitern</a:t>
            </a:r>
            <a:r>
              <a:rPr lang="en-GB" sz="1600" dirty="0"/>
              <a:t> </a:t>
            </a:r>
            <a:r>
              <a:rPr lang="en-GB" sz="1600" dirty="0" err="1"/>
              <a:t>zu</a:t>
            </a:r>
            <a:r>
              <a:rPr lang="en-GB" sz="1600" dirty="0"/>
              <a:t> </a:t>
            </a:r>
            <a:r>
              <a:rPr lang="en-GB" sz="1600" dirty="0" err="1"/>
              <a:t>behalten</a:t>
            </a:r>
            <a:r>
              <a:rPr lang="en-GB" sz="1600" dirty="0"/>
              <a:t>.</a:t>
            </a:r>
          </a:p>
          <a:p>
            <a:endParaRPr lang="en-GB" sz="1600" dirty="0"/>
          </a:p>
          <a:p>
            <a:r>
              <a:rPr lang="en-GB" sz="1600" dirty="0"/>
              <a:t>Ob Sie von </a:t>
            </a:r>
            <a:r>
              <a:rPr lang="en-GB" sz="1600" dirty="0" err="1"/>
              <a:t>zu</a:t>
            </a:r>
            <a:r>
              <a:rPr lang="en-GB" sz="1600" dirty="0"/>
              <a:t> Hause </a:t>
            </a:r>
            <a:r>
              <a:rPr lang="en-GB" sz="1600" dirty="0" err="1"/>
              <a:t>aus</a:t>
            </a:r>
            <a:r>
              <a:rPr lang="en-GB" sz="1600" dirty="0"/>
              <a:t> </a:t>
            </a:r>
            <a:r>
              <a:rPr lang="en-GB" sz="1600" dirty="0" err="1"/>
              <a:t>arbeiten</a:t>
            </a:r>
            <a:r>
              <a:rPr lang="en-GB" sz="1600" dirty="0"/>
              <a:t>, an </a:t>
            </a:r>
            <a:r>
              <a:rPr lang="en-GB" sz="1600" dirty="0" err="1"/>
              <a:t>einer</a:t>
            </a:r>
            <a:r>
              <a:rPr lang="en-GB" sz="1600" dirty="0"/>
              <a:t> </a:t>
            </a:r>
            <a:r>
              <a:rPr lang="en-GB" sz="1600" dirty="0" err="1"/>
              <a:t>Konferenz</a:t>
            </a:r>
            <a:r>
              <a:rPr lang="en-GB" sz="1600" dirty="0"/>
              <a:t> </a:t>
            </a:r>
            <a:r>
              <a:rPr lang="en-GB" sz="1600" dirty="0" err="1"/>
              <a:t>teilnehmen</a:t>
            </a:r>
            <a:r>
              <a:rPr lang="en-GB" sz="1600" dirty="0"/>
              <a:t> </a:t>
            </a:r>
            <a:r>
              <a:rPr lang="en-GB" sz="1600" dirty="0" err="1"/>
              <a:t>oder</a:t>
            </a:r>
            <a:r>
              <a:rPr lang="en-GB" sz="1600" dirty="0"/>
              <a:t> </a:t>
            </a:r>
            <a:r>
              <a:rPr lang="en-GB" sz="1600" dirty="0" err="1"/>
              <a:t>im</a:t>
            </a:r>
            <a:r>
              <a:rPr lang="en-GB" sz="1600" dirty="0"/>
              <a:t> Urlaub </a:t>
            </a:r>
            <a:r>
              <a:rPr lang="en-GB" sz="1600" dirty="0" err="1"/>
              <a:t>sind</a:t>
            </a:r>
            <a:r>
              <a:rPr lang="en-GB" sz="1600" dirty="0"/>
              <a:t> - </a:t>
            </a:r>
            <a:r>
              <a:rPr lang="en-GB" sz="1600" dirty="0" err="1"/>
              <a:t>OnTime</a:t>
            </a:r>
            <a:r>
              <a:rPr lang="en-GB" sz="1600" dirty="0"/>
              <a:t> </a:t>
            </a:r>
            <a:r>
              <a:rPr lang="en-GB" sz="1600" dirty="0" err="1"/>
              <a:t>hilft</a:t>
            </a:r>
            <a:r>
              <a:rPr lang="en-GB" sz="1600" dirty="0"/>
              <a:t> </a:t>
            </a:r>
            <a:r>
              <a:rPr lang="en-GB" sz="1600" dirty="0" err="1"/>
              <a:t>Ihnen</a:t>
            </a:r>
            <a:r>
              <a:rPr lang="en-GB" sz="1600" dirty="0"/>
              <a:t> </a:t>
            </a:r>
            <a:r>
              <a:rPr lang="en-GB" sz="1600" dirty="0" err="1"/>
              <a:t>dabei</a:t>
            </a:r>
            <a:r>
              <a:rPr lang="en-GB" sz="1600" dirty="0"/>
              <a:t>, die </a:t>
            </a:r>
            <a:r>
              <a:rPr lang="en-GB" sz="1600" dirty="0" err="1"/>
              <a:t>Übersicht</a:t>
            </a:r>
            <a:r>
              <a:rPr lang="en-GB" sz="1600" dirty="0"/>
              <a:t> </a:t>
            </a:r>
            <a:r>
              <a:rPr lang="en-GB" sz="1600" dirty="0" err="1"/>
              <a:t>zu</a:t>
            </a:r>
            <a:r>
              <a:rPr lang="en-GB" sz="1600" dirty="0"/>
              <a:t> </a:t>
            </a:r>
            <a:r>
              <a:rPr lang="en-GB" sz="1600" dirty="0" err="1"/>
              <a:t>behalten</a:t>
            </a:r>
            <a:r>
              <a:rPr lang="en-GB" sz="1600" dirty="0"/>
              <a:t>.</a:t>
            </a:r>
          </a:p>
        </p:txBody>
      </p:sp>
      <p:pic>
        <p:nvPicPr>
          <p:cNvPr id="3" name="Picture 2" descr="Graphical user interface, application&#10;&#10;Description automatically generated">
            <a:extLst>
              <a:ext uri="{FF2B5EF4-FFF2-40B4-BE49-F238E27FC236}">
                <a16:creationId xmlns:a16="http://schemas.microsoft.com/office/drawing/2014/main" id="{CE558568-4CE5-486D-E175-D378828883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3371" y="2949864"/>
            <a:ext cx="2084187" cy="3738562"/>
          </a:xfrm>
          <a:prstGeom prst="rect">
            <a:avLst/>
          </a:prstGeom>
        </p:spPr>
      </p:pic>
    </p:spTree>
    <p:extLst>
      <p:ext uri="{BB962C8B-B14F-4D97-AF65-F5344CB8AC3E}">
        <p14:creationId xmlns:p14="http://schemas.microsoft.com/office/powerpoint/2010/main" val="259409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26C6F83-C03B-424E-B1F2-6227D0543258}"/>
              </a:ext>
            </a:extLst>
          </p:cNvPr>
          <p:cNvPicPr>
            <a:picLocks noChangeAspect="1"/>
          </p:cNvPicPr>
          <p:nvPr/>
        </p:nvPicPr>
        <p:blipFill rotWithShape="1">
          <a:blip r:embed="rId2">
            <a:extLst>
              <a:ext uri="{28A0092B-C50C-407E-A947-70E740481C1C}">
                <a14:useLocalDpi xmlns:a14="http://schemas.microsoft.com/office/drawing/2010/main"/>
              </a:ext>
            </a:extLst>
          </a:blip>
          <a:srcRect r="19209"/>
          <a:stretch/>
        </p:blipFill>
        <p:spPr>
          <a:xfrm>
            <a:off x="8089107" y="0"/>
            <a:ext cx="4102894" cy="6858000"/>
          </a:xfrm>
          <a:prstGeom prst="rect">
            <a:avLst/>
          </a:prstGeom>
        </p:spPr>
      </p:pic>
      <p:sp>
        <p:nvSpPr>
          <p:cNvPr id="18" name="Rectangle 17">
            <a:extLst>
              <a:ext uri="{FF2B5EF4-FFF2-40B4-BE49-F238E27FC236}">
                <a16:creationId xmlns:a16="http://schemas.microsoft.com/office/drawing/2014/main" id="{400F218F-F11E-2B4B-9B73-C55294F2453F}"/>
              </a:ext>
            </a:extLst>
          </p:cNvPr>
          <p:cNvSpPr/>
          <p:nvPr/>
        </p:nvSpPr>
        <p:spPr>
          <a:xfrm>
            <a:off x="8077200" y="0"/>
            <a:ext cx="4102894"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432BCA1-5600-1144-8028-3306A8F01F08}"/>
              </a:ext>
            </a:extLst>
          </p:cNvPr>
          <p:cNvSpPr txBox="1"/>
          <p:nvPr/>
        </p:nvSpPr>
        <p:spPr>
          <a:xfrm>
            <a:off x="8979696" y="329880"/>
            <a:ext cx="2907504" cy="341632"/>
          </a:xfrm>
          <a:prstGeom prst="rect">
            <a:avLst/>
          </a:prstGeom>
          <a:noFill/>
        </p:spPr>
        <p:txBody>
          <a:bodyPr wrap="square" rtlCol="0">
            <a:spAutoFit/>
          </a:bodyPr>
          <a:lstStyle/>
          <a:p>
            <a:pPr algn="r">
              <a:lnSpc>
                <a:spcPct val="90000"/>
              </a:lnSpc>
            </a:pPr>
            <a:r>
              <a:rPr lang="en-GB">
                <a:solidFill>
                  <a:schemeClr val="bg1">
                    <a:lumMod val="95000"/>
                  </a:schemeClr>
                </a:solidFill>
                <a:latin typeface="+mj-lt"/>
              </a:rPr>
              <a:t>Desktop Client</a:t>
            </a:r>
          </a:p>
        </p:txBody>
      </p:sp>
      <p:cxnSp>
        <p:nvCxnSpPr>
          <p:cNvPr id="24" name="Straight Connector 23">
            <a:extLst>
              <a:ext uri="{FF2B5EF4-FFF2-40B4-BE49-F238E27FC236}">
                <a16:creationId xmlns:a16="http://schemas.microsoft.com/office/drawing/2014/main" id="{C4FAE0A0-F52D-6B4E-AD4A-7377042AA296}"/>
              </a:ext>
            </a:extLst>
          </p:cNvPr>
          <p:cNvCxnSpPr>
            <a:cxnSpLocks/>
          </p:cNvCxnSpPr>
          <p:nvPr/>
        </p:nvCxnSpPr>
        <p:spPr>
          <a:xfrm flipH="1">
            <a:off x="11182153" y="668474"/>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53" name="Picture 52" descr="Logo&#10;&#10;Description automatically generated">
            <a:extLst>
              <a:ext uri="{FF2B5EF4-FFF2-40B4-BE49-F238E27FC236}">
                <a16:creationId xmlns:a16="http://schemas.microsoft.com/office/drawing/2014/main" id="{505BF62D-11A2-F477-265A-57AB6FA85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grpSp>
        <p:nvGrpSpPr>
          <p:cNvPr id="2" name="Group 1">
            <a:extLst>
              <a:ext uri="{FF2B5EF4-FFF2-40B4-BE49-F238E27FC236}">
                <a16:creationId xmlns:a16="http://schemas.microsoft.com/office/drawing/2014/main" id="{D5585CEF-A0EA-F2EA-B3CE-57B68359A11A}"/>
              </a:ext>
            </a:extLst>
          </p:cNvPr>
          <p:cNvGrpSpPr/>
          <p:nvPr/>
        </p:nvGrpSpPr>
        <p:grpSpPr>
          <a:xfrm>
            <a:off x="4612188" y="1007069"/>
            <a:ext cx="7591720" cy="5536436"/>
            <a:chOff x="5762623" y="1498495"/>
            <a:chExt cx="6429377" cy="4858073"/>
          </a:xfrm>
        </p:grpSpPr>
        <p:pic>
          <p:nvPicPr>
            <p:cNvPr id="6" name="Picture 5">
              <a:extLst>
                <a:ext uri="{FF2B5EF4-FFF2-40B4-BE49-F238E27FC236}">
                  <a16:creationId xmlns:a16="http://schemas.microsoft.com/office/drawing/2014/main" id="{D550CA15-9D5F-CFF3-1B19-979A48422D68}"/>
                </a:ext>
              </a:extLst>
            </p:cNvPr>
            <p:cNvPicPr>
              <a:picLocks noChangeAspect="1"/>
            </p:cNvPicPr>
            <p:nvPr/>
          </p:nvPicPr>
          <p:blipFill rotWithShape="1">
            <a:blip r:embed="rId4">
              <a:extLst>
                <a:ext uri="{28A0092B-C50C-407E-A947-70E740481C1C}">
                  <a14:useLocalDpi xmlns:a14="http://schemas.microsoft.com/office/drawing/2010/main" val="0"/>
                </a:ext>
              </a:extLst>
            </a:blip>
            <a:srcRect r="29060"/>
            <a:stretch/>
          </p:blipFill>
          <p:spPr>
            <a:xfrm>
              <a:off x="6894512" y="1600200"/>
              <a:ext cx="5297488" cy="4200525"/>
            </a:xfrm>
            <a:prstGeom prst="rect">
              <a:avLst/>
            </a:prstGeom>
          </p:spPr>
        </p:pic>
        <p:pic>
          <p:nvPicPr>
            <p:cNvPr id="3" name="Picture 2" descr="A picture containing text, monitor, electronics, screen&#10;&#10;Description automatically generated">
              <a:extLst>
                <a:ext uri="{FF2B5EF4-FFF2-40B4-BE49-F238E27FC236}">
                  <a16:creationId xmlns:a16="http://schemas.microsoft.com/office/drawing/2014/main" id="{74A43B59-FFA7-44C2-D140-AA6BEEA409A3}"/>
                </a:ext>
              </a:extLst>
            </p:cNvPr>
            <p:cNvPicPr>
              <a:picLocks noChangeAspect="1"/>
            </p:cNvPicPr>
            <p:nvPr/>
          </p:nvPicPr>
          <p:blipFill rotWithShape="1">
            <a:blip r:embed="rId5">
              <a:extLst>
                <a:ext uri="{28A0092B-C50C-407E-A947-70E740481C1C}">
                  <a14:useLocalDpi xmlns:a14="http://schemas.microsoft.com/office/drawing/2010/main" val="0"/>
                </a:ext>
              </a:extLst>
            </a:blip>
            <a:srcRect l="-2321" r="25557"/>
            <a:stretch/>
          </p:blipFill>
          <p:spPr>
            <a:xfrm>
              <a:off x="5762623" y="1498495"/>
              <a:ext cx="6429377" cy="4858073"/>
            </a:xfrm>
            <a:prstGeom prst="rect">
              <a:avLst/>
            </a:prstGeom>
          </p:spPr>
        </p:pic>
      </p:grpSp>
      <p:sp>
        <p:nvSpPr>
          <p:cNvPr id="10" name="Title 1">
            <a:extLst>
              <a:ext uri="{FF2B5EF4-FFF2-40B4-BE49-F238E27FC236}">
                <a16:creationId xmlns:a16="http://schemas.microsoft.com/office/drawing/2014/main" id="{9016BC04-91F0-A9C5-373E-D5E78FF914F1}"/>
              </a:ext>
            </a:extLst>
          </p:cNvPr>
          <p:cNvSpPr txBox="1">
            <a:spLocks/>
          </p:cNvSpPr>
          <p:nvPr/>
        </p:nvSpPr>
        <p:spPr>
          <a:xfrm>
            <a:off x="422815" y="1749633"/>
            <a:ext cx="4545112" cy="2216697"/>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r>
              <a:rPr lang="en-GB" sz="1600" dirty="0">
                <a:effectLst/>
              </a:rPr>
              <a:t>Das Ziel von HCL Verse </a:t>
            </a:r>
            <a:r>
              <a:rPr lang="en-GB" sz="1600" dirty="0" err="1">
                <a:effectLst/>
              </a:rPr>
              <a:t>ist</a:t>
            </a:r>
            <a:r>
              <a:rPr lang="en-GB" sz="1600" dirty="0">
                <a:effectLst/>
              </a:rPr>
              <a:t>, </a:t>
            </a:r>
            <a:r>
              <a:rPr lang="en-GB" sz="1600" dirty="0" err="1">
                <a:effectLst/>
              </a:rPr>
              <a:t>Ihnen</a:t>
            </a:r>
            <a:r>
              <a:rPr lang="en-GB" sz="1600" dirty="0">
                <a:effectLst/>
              </a:rPr>
              <a:t> </a:t>
            </a:r>
            <a:r>
              <a:rPr lang="en-GB" sz="1600" dirty="0" err="1">
                <a:effectLst/>
              </a:rPr>
              <a:t>dabei</a:t>
            </a:r>
            <a:r>
              <a:rPr lang="en-GB" sz="1600" dirty="0">
                <a:effectLst/>
              </a:rPr>
              <a:t> </a:t>
            </a:r>
            <a:r>
              <a:rPr lang="en-GB" sz="1600" dirty="0" err="1">
                <a:effectLst/>
              </a:rPr>
              <a:t>zu</a:t>
            </a:r>
            <a:r>
              <a:rPr lang="en-GB" sz="1600" dirty="0">
                <a:effectLst/>
              </a:rPr>
              <a:t> </a:t>
            </a:r>
            <a:r>
              <a:rPr lang="en-GB" sz="1600" dirty="0" err="1">
                <a:effectLst/>
              </a:rPr>
              <a:t>helfen</a:t>
            </a:r>
            <a:r>
              <a:rPr lang="en-GB" sz="1600" dirty="0">
                <a:effectLst/>
              </a:rPr>
              <a:t>, </a:t>
            </a:r>
            <a:r>
              <a:rPr lang="en-GB" sz="1600" dirty="0" err="1">
                <a:effectLst/>
              </a:rPr>
              <a:t>Informationen</a:t>
            </a:r>
            <a:r>
              <a:rPr lang="en-GB" sz="1600" dirty="0">
                <a:effectLst/>
              </a:rPr>
              <a:t>, </a:t>
            </a:r>
            <a:r>
              <a:rPr lang="en-GB" sz="1600" dirty="0" err="1">
                <a:effectLst/>
              </a:rPr>
              <a:t>Personen</a:t>
            </a:r>
            <a:r>
              <a:rPr lang="en-GB" sz="1600" dirty="0">
                <a:effectLst/>
              </a:rPr>
              <a:t> und </a:t>
            </a:r>
            <a:r>
              <a:rPr lang="en-GB" sz="1600" dirty="0" err="1">
                <a:effectLst/>
              </a:rPr>
              <a:t>Aufgaben</a:t>
            </a:r>
            <a:r>
              <a:rPr lang="en-GB" sz="1600" dirty="0">
                <a:effectLst/>
              </a:rPr>
              <a:t> </a:t>
            </a:r>
            <a:r>
              <a:rPr lang="en-GB" sz="1600" dirty="0" err="1">
                <a:effectLst/>
              </a:rPr>
              <a:t>zu</a:t>
            </a:r>
            <a:r>
              <a:rPr lang="en-GB" sz="1600" dirty="0">
                <a:effectLst/>
              </a:rPr>
              <a:t> </a:t>
            </a:r>
            <a:r>
              <a:rPr lang="en-GB" sz="1600" dirty="0" err="1">
                <a:effectLst/>
              </a:rPr>
              <a:t>priorisieren</a:t>
            </a:r>
            <a:r>
              <a:rPr lang="en-GB" sz="1600" dirty="0">
                <a:effectLst/>
              </a:rPr>
              <a:t> und </a:t>
            </a:r>
            <a:r>
              <a:rPr lang="en-GB" sz="1600" dirty="0" err="1">
                <a:effectLst/>
              </a:rPr>
              <a:t>vorauszusehen</a:t>
            </a:r>
            <a:r>
              <a:rPr lang="en-GB" sz="1600" dirty="0">
                <a:effectLst/>
              </a:rPr>
              <a:t>, was Sie </a:t>
            </a:r>
            <a:r>
              <a:rPr lang="en-GB" sz="1600" dirty="0" err="1">
                <a:effectLst/>
              </a:rPr>
              <a:t>brauchen</a:t>
            </a:r>
            <a:r>
              <a:rPr lang="en-GB" sz="1600" dirty="0">
                <a:effectLst/>
              </a:rPr>
              <a:t> und </a:t>
            </a:r>
            <a:r>
              <a:rPr lang="en-GB" sz="1600" dirty="0" err="1">
                <a:effectLst/>
              </a:rPr>
              <a:t>wann</a:t>
            </a:r>
            <a:r>
              <a:rPr lang="en-GB" sz="1600" dirty="0">
                <a:effectLst/>
              </a:rPr>
              <a:t> Sie es </a:t>
            </a:r>
            <a:r>
              <a:rPr lang="en-GB" sz="1600" dirty="0" err="1">
                <a:effectLst/>
              </a:rPr>
              <a:t>brauchen</a:t>
            </a:r>
            <a:r>
              <a:rPr lang="en-GB" sz="1600" dirty="0">
                <a:effectLst/>
              </a:rPr>
              <a:t>. </a:t>
            </a:r>
            <a:br>
              <a:rPr lang="en-GB" sz="1600" dirty="0">
                <a:effectLst/>
              </a:rPr>
            </a:br>
            <a:endParaRPr lang="en-GB" sz="1600" dirty="0">
              <a:effectLst/>
            </a:endParaRPr>
          </a:p>
          <a:p>
            <a:r>
              <a:rPr lang="en-GB" sz="1600" dirty="0" err="1">
                <a:effectLst/>
              </a:rPr>
              <a:t>Deshalb</a:t>
            </a:r>
            <a:r>
              <a:rPr lang="en-GB" sz="1600" dirty="0">
                <a:effectLst/>
              </a:rPr>
              <a:t> </a:t>
            </a:r>
            <a:r>
              <a:rPr lang="en-GB" sz="1600" dirty="0" err="1">
                <a:effectLst/>
              </a:rPr>
              <a:t>haben</a:t>
            </a:r>
            <a:r>
              <a:rPr lang="en-GB" sz="1600" dirty="0">
                <a:effectLst/>
              </a:rPr>
              <a:t> </a:t>
            </a:r>
            <a:r>
              <a:rPr lang="en-GB" sz="1600" dirty="0" err="1">
                <a:effectLst/>
              </a:rPr>
              <a:t>wir</a:t>
            </a:r>
            <a:r>
              <a:rPr lang="en-GB" sz="1600" dirty="0">
                <a:effectLst/>
              </a:rPr>
              <a:t> </a:t>
            </a:r>
            <a:r>
              <a:rPr lang="en-GB" sz="1600" dirty="0" err="1">
                <a:effectLst/>
              </a:rPr>
              <a:t>OnTime</a:t>
            </a:r>
            <a:r>
              <a:rPr lang="en-GB" sz="1600" dirty="0">
                <a:effectLst/>
              </a:rPr>
              <a:t> </a:t>
            </a:r>
            <a:r>
              <a:rPr lang="en-GB" sz="1600" dirty="0" err="1">
                <a:effectLst/>
              </a:rPr>
              <a:t>auch</a:t>
            </a:r>
            <a:r>
              <a:rPr lang="en-GB" sz="1600" dirty="0">
                <a:effectLst/>
              </a:rPr>
              <a:t> </a:t>
            </a:r>
            <a:r>
              <a:rPr lang="en-GB" sz="1600" dirty="0" err="1">
                <a:effectLst/>
              </a:rPr>
              <a:t>über</a:t>
            </a:r>
            <a:r>
              <a:rPr lang="en-GB" sz="1600" dirty="0">
                <a:effectLst/>
              </a:rPr>
              <a:t> die Verse-</a:t>
            </a:r>
            <a:r>
              <a:rPr lang="en-GB" sz="1600" dirty="0" err="1">
                <a:effectLst/>
              </a:rPr>
              <a:t>Oberfläche</a:t>
            </a:r>
            <a:r>
              <a:rPr lang="en-GB" sz="1600" dirty="0">
                <a:effectLst/>
              </a:rPr>
              <a:t> </a:t>
            </a:r>
            <a:r>
              <a:rPr lang="en-GB" sz="1600" dirty="0" err="1">
                <a:effectLst/>
              </a:rPr>
              <a:t>verfügbar</a:t>
            </a:r>
            <a:r>
              <a:rPr lang="en-GB" sz="1600" dirty="0">
                <a:effectLst/>
              </a:rPr>
              <a:t> </a:t>
            </a:r>
            <a:r>
              <a:rPr lang="en-GB" sz="1600" dirty="0" err="1">
                <a:effectLst/>
              </a:rPr>
              <a:t>gemacht</a:t>
            </a:r>
            <a:r>
              <a:rPr lang="en-GB" sz="1600" dirty="0">
                <a:effectLst/>
              </a:rPr>
              <a:t>.</a:t>
            </a:r>
          </a:p>
        </p:txBody>
      </p:sp>
      <p:sp>
        <p:nvSpPr>
          <p:cNvPr id="7" name="TextBox 6">
            <a:extLst>
              <a:ext uri="{FF2B5EF4-FFF2-40B4-BE49-F238E27FC236}">
                <a16:creationId xmlns:a16="http://schemas.microsoft.com/office/drawing/2014/main" id="{4C133644-EE53-88B7-4CBB-72972567EE45}"/>
              </a:ext>
            </a:extLst>
          </p:cNvPr>
          <p:cNvSpPr txBox="1"/>
          <p:nvPr/>
        </p:nvSpPr>
        <p:spPr>
          <a:xfrm>
            <a:off x="259830" y="331719"/>
            <a:ext cx="6241505" cy="590931"/>
          </a:xfrm>
          <a:prstGeom prst="rect">
            <a:avLst/>
          </a:prstGeom>
          <a:noFill/>
        </p:spPr>
        <p:txBody>
          <a:bodyPr wrap="square" rtlCol="0">
            <a:spAutoFit/>
          </a:bodyPr>
          <a:lstStyle/>
          <a:p>
            <a:pPr>
              <a:lnSpc>
                <a:spcPct val="90000"/>
              </a:lnSpc>
            </a:pPr>
            <a:r>
              <a:rPr lang="en-GB" sz="3600" dirty="0" err="1">
                <a:solidFill>
                  <a:schemeClr val="tx2"/>
                </a:solidFill>
              </a:rPr>
              <a:t>Eingebettet</a:t>
            </a:r>
            <a:r>
              <a:rPr lang="en-GB" sz="3600" dirty="0">
                <a:solidFill>
                  <a:schemeClr val="tx2"/>
                </a:solidFill>
              </a:rPr>
              <a:t> in Verse</a:t>
            </a:r>
          </a:p>
        </p:txBody>
      </p:sp>
    </p:spTree>
    <p:extLst>
      <p:ext uri="{BB962C8B-B14F-4D97-AF65-F5344CB8AC3E}">
        <p14:creationId xmlns:p14="http://schemas.microsoft.com/office/powerpoint/2010/main" val="64174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DC54E35-FFCE-2F4D-B040-97912B43A58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4592176" cy="6858000"/>
          </a:xfrm>
          <a:prstGeom prst="rect">
            <a:avLst/>
          </a:prstGeom>
        </p:spPr>
      </p:pic>
      <p:sp>
        <p:nvSpPr>
          <p:cNvPr id="23" name="Rectangle 22"/>
          <p:cNvSpPr/>
          <p:nvPr/>
        </p:nvSpPr>
        <p:spPr>
          <a:xfrm>
            <a:off x="0" y="0"/>
            <a:ext cx="4592176"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717966" y="1561025"/>
            <a:ext cx="4890165" cy="1200329"/>
          </a:xfrm>
          <a:prstGeom prst="rect">
            <a:avLst/>
          </a:prstGeom>
          <a:noFill/>
        </p:spPr>
        <p:txBody>
          <a:bodyPr wrap="square" rtlCol="0">
            <a:spAutoFit/>
          </a:bodyPr>
          <a:lstStyle/>
          <a:p>
            <a:pPr algn="l"/>
            <a:r>
              <a:rPr lang="en-GB" sz="3600" b="0" i="0" u="none" strike="noStrike" dirty="0" err="1">
                <a:solidFill>
                  <a:schemeClr val="tx1">
                    <a:lumMod val="65000"/>
                    <a:lumOff val="35000"/>
                  </a:schemeClr>
                </a:solidFill>
                <a:effectLst/>
              </a:rPr>
              <a:t>Unterstützung</a:t>
            </a:r>
            <a:r>
              <a:rPr lang="en-GB" sz="3600" b="0" i="0" u="none" strike="noStrike" dirty="0">
                <a:solidFill>
                  <a:schemeClr val="tx1">
                    <a:lumMod val="65000"/>
                    <a:lumOff val="35000"/>
                  </a:schemeClr>
                </a:solidFill>
                <a:effectLst/>
              </a:rPr>
              <a:t> für </a:t>
            </a:r>
            <a:r>
              <a:rPr lang="en-GB" sz="3600" b="0" i="0" u="none" strike="noStrike" dirty="0" err="1">
                <a:solidFill>
                  <a:schemeClr val="tx1">
                    <a:lumMod val="65000"/>
                    <a:lumOff val="35000"/>
                  </a:schemeClr>
                </a:solidFill>
                <a:effectLst/>
              </a:rPr>
              <a:t>Ihre</a:t>
            </a:r>
            <a:r>
              <a:rPr lang="en-GB" sz="3600" b="0" i="0" u="none" strike="noStrike" dirty="0">
                <a:solidFill>
                  <a:schemeClr val="tx1">
                    <a:lumMod val="65000"/>
                    <a:lumOff val="35000"/>
                  </a:schemeClr>
                </a:solidFill>
                <a:effectLst/>
              </a:rPr>
              <a:t> Online-Meetings</a:t>
            </a:r>
          </a:p>
        </p:txBody>
      </p:sp>
      <p:sp>
        <p:nvSpPr>
          <p:cNvPr id="21" name="Title 1"/>
          <p:cNvSpPr txBox="1">
            <a:spLocks/>
          </p:cNvSpPr>
          <p:nvPr/>
        </p:nvSpPr>
        <p:spPr>
          <a:xfrm>
            <a:off x="6767552" y="3078751"/>
            <a:ext cx="4890165" cy="957891"/>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lgn="l"/>
            <a:r>
              <a:rPr lang="en-GB" sz="1600" b="0" i="0" u="none" strike="noStrike" dirty="0">
                <a:solidFill>
                  <a:srgbClr val="000000"/>
                </a:solidFill>
                <a:effectLst/>
              </a:rPr>
              <a:t>Lassen Sie </a:t>
            </a:r>
            <a:r>
              <a:rPr lang="en-GB" sz="1600" b="0" i="0" u="none" strike="noStrike" dirty="0" err="1">
                <a:solidFill>
                  <a:srgbClr val="000000"/>
                </a:solidFill>
                <a:effectLst/>
              </a:rPr>
              <a:t>sich</a:t>
            </a:r>
            <a:r>
              <a:rPr lang="en-GB" sz="1600" b="0" i="0" u="none" strike="noStrike" dirty="0">
                <a:solidFill>
                  <a:srgbClr val="000000"/>
                </a:solidFill>
                <a:effectLst/>
              </a:rPr>
              <a:t> von </a:t>
            </a:r>
            <a:r>
              <a:rPr lang="en-GB" sz="1600" b="0" i="0" u="none" strike="noStrike" dirty="0" err="1">
                <a:solidFill>
                  <a:srgbClr val="000000"/>
                </a:solidFill>
                <a:effectLst/>
              </a:rPr>
              <a:t>OnTime</a:t>
            </a:r>
            <a:r>
              <a:rPr lang="en-GB" sz="1600" b="0" i="0" u="none" strike="noStrike" dirty="0">
                <a:solidFill>
                  <a:srgbClr val="000000"/>
                </a:solidFill>
                <a:effectLst/>
              </a:rPr>
              <a:t> </a:t>
            </a:r>
            <a:r>
              <a:rPr lang="en-GB" sz="1600" b="0" i="0" u="none" strike="noStrike" dirty="0" err="1">
                <a:solidFill>
                  <a:srgbClr val="000000"/>
                </a:solidFill>
                <a:effectLst/>
              </a:rPr>
              <a:t>beim</a:t>
            </a:r>
            <a:r>
              <a:rPr lang="en-GB" sz="1600" b="0" i="0" u="none" strike="noStrike" dirty="0">
                <a:solidFill>
                  <a:srgbClr val="000000"/>
                </a:solidFill>
                <a:effectLst/>
              </a:rPr>
              <a:t> </a:t>
            </a:r>
            <a:r>
              <a:rPr lang="en-GB" sz="1600" b="0" i="0" u="none" strike="noStrike" dirty="0" err="1">
                <a:solidFill>
                  <a:srgbClr val="000000"/>
                </a:solidFill>
                <a:effectLst/>
              </a:rPr>
              <a:t>Erstellen</a:t>
            </a:r>
            <a:r>
              <a:rPr lang="en-GB" sz="1600" b="0" i="0" u="none" strike="noStrike" dirty="0">
                <a:solidFill>
                  <a:srgbClr val="000000"/>
                </a:solidFill>
                <a:effectLst/>
              </a:rPr>
              <a:t>, </a:t>
            </a:r>
            <a:r>
              <a:rPr lang="en-GB" sz="1600" b="0" i="0" u="none" strike="noStrike" dirty="0" err="1">
                <a:solidFill>
                  <a:srgbClr val="000000"/>
                </a:solidFill>
                <a:effectLst/>
              </a:rPr>
              <a:t>Verwalten</a:t>
            </a:r>
            <a:r>
              <a:rPr lang="en-GB" sz="1600" b="0" i="0" u="none" strike="noStrike" dirty="0">
                <a:solidFill>
                  <a:srgbClr val="000000"/>
                </a:solidFill>
                <a:effectLst/>
              </a:rPr>
              <a:t>, </a:t>
            </a:r>
            <a:r>
              <a:rPr lang="en-GB" sz="1600" b="0" i="0" u="none" strike="noStrike" dirty="0" err="1">
                <a:solidFill>
                  <a:srgbClr val="000000"/>
                </a:solidFill>
                <a:effectLst/>
              </a:rPr>
              <a:t>Starten</a:t>
            </a:r>
            <a:r>
              <a:rPr lang="en-GB" sz="1600" b="0" i="0" u="none" strike="noStrike" dirty="0">
                <a:solidFill>
                  <a:srgbClr val="000000"/>
                </a:solidFill>
                <a:effectLst/>
              </a:rPr>
              <a:t> und </a:t>
            </a:r>
            <a:r>
              <a:rPr lang="en-GB" sz="1600" b="0" i="0" u="none" strike="noStrike" dirty="0" err="1">
                <a:solidFill>
                  <a:srgbClr val="000000"/>
                </a:solidFill>
                <a:effectLst/>
              </a:rPr>
              <a:t>Beitreten</a:t>
            </a:r>
            <a:r>
              <a:rPr lang="en-GB" sz="1600" b="0" i="0" u="none" strike="noStrike" dirty="0">
                <a:solidFill>
                  <a:srgbClr val="000000"/>
                </a:solidFill>
                <a:effectLst/>
              </a:rPr>
              <a:t> </a:t>
            </a:r>
            <a:r>
              <a:rPr lang="en-GB" sz="1600" b="0" i="0" u="none" strike="noStrike" dirty="0" err="1">
                <a:solidFill>
                  <a:srgbClr val="000000"/>
                </a:solidFill>
                <a:effectLst/>
              </a:rPr>
              <a:t>Ihrer</a:t>
            </a:r>
            <a:r>
              <a:rPr lang="en-GB" sz="1600" b="0" i="0" u="none" strike="noStrike" dirty="0">
                <a:solidFill>
                  <a:srgbClr val="000000"/>
                </a:solidFill>
                <a:effectLst/>
              </a:rPr>
              <a:t> </a:t>
            </a:r>
            <a:r>
              <a:rPr lang="en-GB" sz="1600" b="0" i="0" u="none" strike="noStrike" dirty="0" err="1">
                <a:solidFill>
                  <a:srgbClr val="000000"/>
                </a:solidFill>
                <a:effectLst/>
              </a:rPr>
              <a:t>bevorzugten</a:t>
            </a:r>
            <a:r>
              <a:rPr lang="en-GB" sz="1600" b="0" i="0" u="none" strike="noStrike" dirty="0">
                <a:solidFill>
                  <a:srgbClr val="000000"/>
                </a:solidFill>
                <a:effectLst/>
              </a:rPr>
              <a:t> Online-Meeting-Software </a:t>
            </a:r>
            <a:r>
              <a:rPr lang="en-GB" sz="1600" b="0" i="0" u="none" strike="noStrike" dirty="0" err="1">
                <a:solidFill>
                  <a:srgbClr val="000000"/>
                </a:solidFill>
                <a:effectLst/>
              </a:rPr>
              <a:t>helfen</a:t>
            </a:r>
            <a:r>
              <a:rPr lang="en-GB" sz="1600" b="0" i="0" u="none" strike="noStrike" dirty="0">
                <a:solidFill>
                  <a:srgbClr val="000000"/>
                </a:solidFill>
                <a:effectLst/>
              </a:rPr>
              <a:t>.</a:t>
            </a:r>
          </a:p>
        </p:txBody>
      </p:sp>
      <p:sp>
        <p:nvSpPr>
          <p:cNvPr id="22" name="TextBox 21">
            <a:extLst>
              <a:ext uri="{FF2B5EF4-FFF2-40B4-BE49-F238E27FC236}">
                <a16:creationId xmlns:a16="http://schemas.microsoft.com/office/drawing/2014/main" id="{22E738F6-43C0-8E4F-A3C5-E41CE38E706D}"/>
              </a:ext>
            </a:extLst>
          </p:cNvPr>
          <p:cNvSpPr txBox="1"/>
          <p:nvPr/>
        </p:nvSpPr>
        <p:spPr>
          <a:xfrm>
            <a:off x="216696" y="267968"/>
            <a:ext cx="2907504" cy="341632"/>
          </a:xfrm>
          <a:prstGeom prst="rect">
            <a:avLst/>
          </a:prstGeom>
          <a:noFill/>
        </p:spPr>
        <p:txBody>
          <a:bodyPr wrap="square" rtlCol="0">
            <a:spAutoFit/>
          </a:bodyPr>
          <a:lstStyle/>
          <a:p>
            <a:pPr>
              <a:lnSpc>
                <a:spcPct val="90000"/>
              </a:lnSpc>
            </a:pPr>
            <a:r>
              <a:rPr lang="en-GB">
                <a:solidFill>
                  <a:schemeClr val="bg1">
                    <a:lumMod val="95000"/>
                  </a:schemeClr>
                </a:solidFill>
                <a:latin typeface="+mj-lt"/>
              </a:rPr>
              <a:t>Desktop Client</a:t>
            </a:r>
          </a:p>
        </p:txBody>
      </p:sp>
      <p:cxnSp>
        <p:nvCxnSpPr>
          <p:cNvPr id="24" name="Straight Connector 23">
            <a:extLst>
              <a:ext uri="{FF2B5EF4-FFF2-40B4-BE49-F238E27FC236}">
                <a16:creationId xmlns:a16="http://schemas.microsoft.com/office/drawing/2014/main" id="{485BE0E3-8BFC-D946-8CBE-97C08C9C9527}"/>
              </a:ext>
            </a:extLst>
          </p:cNvPr>
          <p:cNvCxnSpPr>
            <a:cxnSpLocks/>
          </p:cNvCxnSpPr>
          <p:nvPr/>
        </p:nvCxnSpPr>
        <p:spPr>
          <a:xfrm flipH="1">
            <a:off x="337213" y="593901"/>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Logo&#10;&#10;Description automatically generated">
            <a:extLst>
              <a:ext uri="{FF2B5EF4-FFF2-40B4-BE49-F238E27FC236}">
                <a16:creationId xmlns:a16="http://schemas.microsoft.com/office/drawing/2014/main" id="{B7FB03DB-1329-D8B5-BCDD-58C41099E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6274" y="4182081"/>
            <a:ext cx="542566" cy="542566"/>
          </a:xfrm>
          <a:prstGeom prst="rect">
            <a:avLst/>
          </a:prstGeom>
        </p:spPr>
      </p:pic>
      <p:pic>
        <p:nvPicPr>
          <p:cNvPr id="18" name="Picture 17" descr="Icon&#10;&#10;Description automatically generated">
            <a:extLst>
              <a:ext uri="{FF2B5EF4-FFF2-40B4-BE49-F238E27FC236}">
                <a16:creationId xmlns:a16="http://schemas.microsoft.com/office/drawing/2014/main" id="{05961072-BCC8-2593-A1A4-2E7106D597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4533" y="4198075"/>
            <a:ext cx="540373" cy="502436"/>
          </a:xfrm>
          <a:prstGeom prst="rect">
            <a:avLst/>
          </a:prstGeom>
        </p:spPr>
      </p:pic>
      <p:pic>
        <p:nvPicPr>
          <p:cNvPr id="38" name="Picture 37" descr="A picture containing vector graphics&#10;&#10;Description automatically generated">
            <a:extLst>
              <a:ext uri="{FF2B5EF4-FFF2-40B4-BE49-F238E27FC236}">
                <a16:creationId xmlns:a16="http://schemas.microsoft.com/office/drawing/2014/main" id="{D7B36CB4-6A1A-BC4F-FBB4-CC9ECE3C68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0208" y="4242978"/>
            <a:ext cx="582841" cy="412630"/>
          </a:xfrm>
          <a:prstGeom prst="rect">
            <a:avLst/>
          </a:prstGeom>
        </p:spPr>
      </p:pic>
      <p:pic>
        <p:nvPicPr>
          <p:cNvPr id="15" name="Picture 14" descr="Logo&#10;&#10;Description automatically generated">
            <a:extLst>
              <a:ext uri="{FF2B5EF4-FFF2-40B4-BE49-F238E27FC236}">
                <a16:creationId xmlns:a16="http://schemas.microsoft.com/office/drawing/2014/main" id="{4074E318-3A6C-C679-4ED4-645B27717F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pic>
        <p:nvPicPr>
          <p:cNvPr id="3" name="Picture 2" descr="Logo&#10;&#10;Description automatically generated">
            <a:extLst>
              <a:ext uri="{FF2B5EF4-FFF2-40B4-BE49-F238E27FC236}">
                <a16:creationId xmlns:a16="http://schemas.microsoft.com/office/drawing/2014/main" id="{D0C7E548-56D4-36BB-1142-AE9659C138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08302" y="4095398"/>
            <a:ext cx="707789" cy="707789"/>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ECB765AC-0EE0-231B-228C-9A15BBDDCE78}"/>
              </a:ext>
            </a:extLst>
          </p:cNvPr>
          <p:cNvPicPr>
            <a:picLocks noChangeAspect="1"/>
          </p:cNvPicPr>
          <p:nvPr/>
        </p:nvPicPr>
        <p:blipFill rotWithShape="1">
          <a:blip r:embed="rId9">
            <a:extLst>
              <a:ext uri="{28A0092B-C50C-407E-A947-70E740481C1C}">
                <a14:useLocalDpi xmlns:a14="http://schemas.microsoft.com/office/drawing/2010/main" val="0"/>
              </a:ext>
            </a:extLst>
          </a:blip>
          <a:srcRect l="42390" t="4126" r="-419" b="26921"/>
          <a:stretch/>
        </p:blipFill>
        <p:spPr>
          <a:xfrm>
            <a:off x="0" y="1112966"/>
            <a:ext cx="6164007" cy="4763048"/>
          </a:xfrm>
          <a:prstGeom prst="rect">
            <a:avLst/>
          </a:prstGeom>
          <a:effectLst>
            <a:outerShdw blurRad="50800" dist="50800" dir="5400000" sx="100611" sy="100611" algn="ctr" rotWithShape="0">
              <a:srgbClr val="000000">
                <a:alpha val="22141"/>
              </a:srgbClr>
            </a:outerShdw>
          </a:effectLst>
        </p:spPr>
      </p:pic>
    </p:spTree>
    <p:extLst>
      <p:ext uri="{BB962C8B-B14F-4D97-AF65-F5344CB8AC3E}">
        <p14:creationId xmlns:p14="http://schemas.microsoft.com/office/powerpoint/2010/main" val="149200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26C6F83-C03B-424E-B1F2-6227D054325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113586" y="0"/>
            <a:ext cx="5078413" cy="6858000"/>
          </a:xfrm>
          <a:prstGeom prst="rect">
            <a:avLst/>
          </a:prstGeom>
        </p:spPr>
      </p:pic>
      <p:sp>
        <p:nvSpPr>
          <p:cNvPr id="18" name="Rectangle 17">
            <a:extLst>
              <a:ext uri="{FF2B5EF4-FFF2-40B4-BE49-F238E27FC236}">
                <a16:creationId xmlns:a16="http://schemas.microsoft.com/office/drawing/2014/main" id="{400F218F-F11E-2B4B-9B73-C55294F2453F}"/>
              </a:ext>
            </a:extLst>
          </p:cNvPr>
          <p:cNvSpPr/>
          <p:nvPr/>
        </p:nvSpPr>
        <p:spPr>
          <a:xfrm>
            <a:off x="7113588" y="0"/>
            <a:ext cx="5078412"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9B6DC7A0-5CCA-475F-AD3F-A8B68CFFB198}"/>
              </a:ext>
            </a:extLst>
          </p:cNvPr>
          <p:cNvSpPr txBox="1">
            <a:spLocks/>
          </p:cNvSpPr>
          <p:nvPr/>
        </p:nvSpPr>
        <p:spPr>
          <a:xfrm>
            <a:off x="513947" y="2611134"/>
            <a:ext cx="4674997" cy="2277547"/>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marL="285750" indent="-285750">
              <a:lnSpc>
                <a:spcPct val="100000"/>
              </a:lnSpc>
              <a:spcAft>
                <a:spcPts val="1200"/>
              </a:spcAft>
              <a:buFont typeface="Arial" panose="020B0604020202020204" pitchFamily="34" charset="0"/>
              <a:buChar char="•"/>
            </a:pPr>
            <a:r>
              <a:rPr lang="en-GB" sz="1600" dirty="0" err="1">
                <a:ea typeface="Open Sans Light" charset="0"/>
                <a:cs typeface="Open Sans Light" charset="0"/>
                <a:sym typeface="Raleway"/>
              </a:rPr>
              <a:t>Suche</a:t>
            </a:r>
            <a:r>
              <a:rPr lang="en-GB" sz="1600" dirty="0">
                <a:ea typeface="Open Sans Light" charset="0"/>
                <a:cs typeface="Open Sans Light" charset="0"/>
                <a:sym typeface="Raleway"/>
              </a:rPr>
              <a:t> </a:t>
            </a:r>
            <a:r>
              <a:rPr lang="en-GB" sz="1600" dirty="0" err="1">
                <a:ea typeface="Open Sans Light" charset="0"/>
                <a:cs typeface="Open Sans Light" charset="0"/>
                <a:sym typeface="Raleway"/>
              </a:rPr>
              <a:t>nach</a:t>
            </a:r>
            <a:r>
              <a:rPr lang="en-GB" sz="1600" dirty="0">
                <a:ea typeface="Open Sans Light" charset="0"/>
                <a:cs typeface="Open Sans Light" charset="0"/>
                <a:sym typeface="Raleway"/>
              </a:rPr>
              <a:t> </a:t>
            </a:r>
            <a:r>
              <a:rPr lang="en-GB" sz="1600" dirty="0" err="1">
                <a:ea typeface="Open Sans Light" charset="0"/>
                <a:cs typeface="Open Sans Light" charset="0"/>
                <a:sym typeface="Raleway"/>
              </a:rPr>
              <a:t>freier</a:t>
            </a:r>
            <a:r>
              <a:rPr lang="en-GB" sz="1600" dirty="0">
                <a:ea typeface="Open Sans Light" charset="0"/>
                <a:cs typeface="Open Sans Light" charset="0"/>
                <a:sym typeface="Raleway"/>
              </a:rPr>
              <a:t> Zeit</a:t>
            </a:r>
          </a:p>
          <a:p>
            <a:pPr marL="285750" indent="-285750">
              <a:lnSpc>
                <a:spcPct val="100000"/>
              </a:lnSpc>
              <a:spcAft>
                <a:spcPts val="1200"/>
              </a:spcAft>
              <a:buFont typeface="Arial" panose="020B0604020202020204" pitchFamily="34" charset="0"/>
              <a:buChar char="•"/>
            </a:pPr>
            <a:r>
              <a:rPr lang="en-GB" sz="1600" dirty="0" err="1">
                <a:ea typeface="Open Sans Light" charset="0"/>
                <a:cs typeface="Open Sans Light" charset="0"/>
                <a:sym typeface="Raleway"/>
              </a:rPr>
              <a:t>Verfügbarkeit</a:t>
            </a:r>
            <a:r>
              <a:rPr lang="en-GB" sz="1600" dirty="0">
                <a:ea typeface="Open Sans Light" charset="0"/>
                <a:cs typeface="Open Sans Light" charset="0"/>
                <a:sym typeface="Raleway"/>
              </a:rPr>
              <a:t> </a:t>
            </a:r>
            <a:r>
              <a:rPr lang="en-GB" sz="1600" dirty="0" err="1">
                <a:ea typeface="Open Sans Light" charset="0"/>
                <a:cs typeface="Open Sans Light" charset="0"/>
                <a:sym typeface="Raleway"/>
              </a:rPr>
              <a:t>anzeigen</a:t>
            </a:r>
            <a:r>
              <a:rPr lang="en-GB" sz="1600" dirty="0">
                <a:ea typeface="Open Sans Light" charset="0"/>
                <a:cs typeface="Open Sans Light" charset="0"/>
                <a:sym typeface="Raleway"/>
              </a:rPr>
              <a:t> und </a:t>
            </a:r>
            <a:r>
              <a:rPr lang="en-GB" sz="1600" dirty="0" err="1">
                <a:ea typeface="Open Sans Light" charset="0"/>
                <a:cs typeface="Open Sans Light" charset="0"/>
                <a:sym typeface="Raleway"/>
              </a:rPr>
              <a:t>Besprechungen</a:t>
            </a:r>
            <a:r>
              <a:rPr lang="en-GB" sz="1600" dirty="0">
                <a:ea typeface="Open Sans Light" charset="0"/>
                <a:cs typeface="Open Sans Light" charset="0"/>
                <a:sym typeface="Raleway"/>
              </a:rPr>
              <a:t> </a:t>
            </a:r>
            <a:r>
              <a:rPr lang="en-GB" sz="1600" dirty="0" err="1">
                <a:ea typeface="Open Sans Light" charset="0"/>
                <a:cs typeface="Open Sans Light" charset="0"/>
                <a:sym typeface="Raleway"/>
              </a:rPr>
              <a:t>im</a:t>
            </a:r>
            <a:r>
              <a:rPr lang="en-GB" sz="1600" dirty="0">
                <a:ea typeface="Open Sans Light" charset="0"/>
                <a:cs typeface="Open Sans Light" charset="0"/>
                <a:sym typeface="Raleway"/>
              </a:rPr>
              <a:t> </a:t>
            </a:r>
            <a:r>
              <a:rPr lang="en-GB" sz="1600" dirty="0" err="1">
                <a:ea typeface="Open Sans Light" charset="0"/>
                <a:cs typeface="Open Sans Light" charset="0"/>
                <a:sym typeface="Raleway"/>
              </a:rPr>
              <a:t>OnTime</a:t>
            </a:r>
            <a:r>
              <a:rPr lang="en-GB" sz="1600" dirty="0">
                <a:ea typeface="Open Sans Light" charset="0"/>
                <a:cs typeface="Open Sans Light" charset="0"/>
                <a:sym typeface="Raleway"/>
              </a:rPr>
              <a:t> Desktop </a:t>
            </a:r>
            <a:r>
              <a:rPr lang="en-GB" sz="1600" dirty="0" err="1">
                <a:ea typeface="Open Sans Light" charset="0"/>
                <a:cs typeface="Open Sans Light" charset="0"/>
                <a:sym typeface="Raleway"/>
              </a:rPr>
              <a:t>planen</a:t>
            </a:r>
            <a:endParaRPr lang="en-GB" sz="1600" dirty="0">
              <a:ea typeface="Open Sans Light" charset="0"/>
              <a:cs typeface="Open Sans Light" charset="0"/>
              <a:sym typeface="Raleway"/>
            </a:endParaRPr>
          </a:p>
          <a:p>
            <a:pPr marL="285750" indent="-285750">
              <a:lnSpc>
                <a:spcPct val="100000"/>
              </a:lnSpc>
              <a:spcAft>
                <a:spcPts val="1200"/>
              </a:spcAft>
              <a:buFont typeface="Arial" panose="020B0604020202020204" pitchFamily="34" charset="0"/>
              <a:buChar char="•"/>
            </a:pPr>
            <a:r>
              <a:rPr lang="en-GB" sz="1600" dirty="0" err="1">
                <a:ea typeface="Open Sans Light" charset="0"/>
                <a:cs typeface="Open Sans Light" charset="0"/>
                <a:sym typeface="Raleway"/>
              </a:rPr>
              <a:t>Räume</a:t>
            </a:r>
            <a:r>
              <a:rPr lang="en-GB" sz="1600" dirty="0">
                <a:ea typeface="Open Sans Light" charset="0"/>
                <a:cs typeface="Open Sans Light" charset="0"/>
                <a:sym typeface="Raleway"/>
              </a:rPr>
              <a:t> </a:t>
            </a:r>
            <a:r>
              <a:rPr lang="en-GB" sz="1600" dirty="0" err="1">
                <a:ea typeface="Open Sans Light" charset="0"/>
                <a:cs typeface="Open Sans Light" charset="0"/>
                <a:sym typeface="Raleway"/>
              </a:rPr>
              <a:t>einladen</a:t>
            </a:r>
            <a:endParaRPr lang="en-GB" sz="1600" dirty="0">
              <a:ea typeface="Open Sans Light" charset="0"/>
              <a:cs typeface="Open Sans Light" charset="0"/>
              <a:sym typeface="Raleway"/>
            </a:endParaRPr>
          </a:p>
          <a:p>
            <a:pPr marL="285750" indent="-285750">
              <a:lnSpc>
                <a:spcPct val="100000"/>
              </a:lnSpc>
              <a:spcAft>
                <a:spcPts val="1200"/>
              </a:spcAft>
              <a:buFont typeface="Arial" panose="020B0604020202020204" pitchFamily="34" charset="0"/>
              <a:buChar char="•"/>
            </a:pPr>
            <a:r>
              <a:rPr lang="en-GB" sz="1600" dirty="0" err="1">
                <a:ea typeface="Open Sans Light" charset="0"/>
                <a:cs typeface="Open Sans Light" charset="0"/>
                <a:sym typeface="Raleway"/>
              </a:rPr>
              <a:t>Arbeiten</a:t>
            </a:r>
            <a:r>
              <a:rPr lang="en-GB" sz="1600" dirty="0">
                <a:ea typeface="Open Sans Light" charset="0"/>
                <a:cs typeface="Open Sans Light" charset="0"/>
                <a:sym typeface="Raleway"/>
              </a:rPr>
              <a:t> „</a:t>
            </a:r>
            <a:r>
              <a:rPr lang="en-GB" sz="1600" dirty="0" err="1">
                <a:ea typeface="Open Sans Light" charset="0"/>
                <a:cs typeface="Open Sans Light" charset="0"/>
                <a:sym typeface="Raleway"/>
              </a:rPr>
              <a:t>Im</a:t>
            </a:r>
            <a:r>
              <a:rPr lang="en-GB" sz="1600" dirty="0">
                <a:ea typeface="Open Sans Light" charset="0"/>
                <a:cs typeface="Open Sans Light" charset="0"/>
                <a:sym typeface="Raleway"/>
              </a:rPr>
              <a:t> </a:t>
            </a:r>
            <a:r>
              <a:rPr lang="en-GB" sz="1600" dirty="0" err="1">
                <a:ea typeface="Open Sans Light" charset="0"/>
                <a:cs typeface="Open Sans Light" charset="0"/>
                <a:sym typeface="Raleway"/>
              </a:rPr>
              <a:t>Auftrag</a:t>
            </a:r>
            <a:r>
              <a:rPr lang="en-GB" sz="1600" dirty="0">
                <a:ea typeface="Open Sans Light" charset="0"/>
                <a:cs typeface="Open Sans Light" charset="0"/>
                <a:sym typeface="Raleway"/>
              </a:rPr>
              <a:t> von“ - Das </a:t>
            </a:r>
            <a:r>
              <a:rPr lang="en-GB" sz="1600" dirty="0" err="1">
                <a:ea typeface="Open Sans Light" charset="0"/>
                <a:cs typeface="Open Sans Light" charset="0"/>
                <a:sym typeface="Raleway"/>
              </a:rPr>
              <a:t>perfekte</a:t>
            </a:r>
            <a:r>
              <a:rPr lang="en-GB" sz="1600" dirty="0">
                <a:ea typeface="Open Sans Light" charset="0"/>
                <a:cs typeface="Open Sans Light" charset="0"/>
                <a:sym typeface="Raleway"/>
              </a:rPr>
              <a:t> </a:t>
            </a:r>
            <a:r>
              <a:rPr lang="en-GB" sz="1600" dirty="0" err="1">
                <a:ea typeface="Open Sans Light" charset="0"/>
                <a:cs typeface="Open Sans Light" charset="0"/>
                <a:sym typeface="Raleway"/>
              </a:rPr>
              <a:t>Werkzeug</a:t>
            </a:r>
            <a:r>
              <a:rPr lang="en-GB" sz="1600" dirty="0">
                <a:ea typeface="Open Sans Light" charset="0"/>
                <a:cs typeface="Open Sans Light" charset="0"/>
                <a:sym typeface="Raleway"/>
              </a:rPr>
              <a:t> für PA's und Service </a:t>
            </a:r>
            <a:r>
              <a:rPr lang="en-GB" sz="1600" dirty="0" err="1">
                <a:ea typeface="Open Sans Light" charset="0"/>
                <a:cs typeface="Open Sans Light" charset="0"/>
                <a:sym typeface="Raleway"/>
              </a:rPr>
              <a:t>Center</a:t>
            </a:r>
            <a:r>
              <a:rPr lang="en-GB" sz="1600" dirty="0">
                <a:ea typeface="Open Sans Light" charset="0"/>
                <a:cs typeface="Open Sans Light" charset="0"/>
                <a:sym typeface="Raleway"/>
              </a:rPr>
              <a:t> Mitarbeiter</a:t>
            </a:r>
          </a:p>
        </p:txBody>
      </p:sp>
      <p:pic>
        <p:nvPicPr>
          <p:cNvPr id="9" name="Picture 8">
            <a:extLst>
              <a:ext uri="{FF2B5EF4-FFF2-40B4-BE49-F238E27FC236}">
                <a16:creationId xmlns:a16="http://schemas.microsoft.com/office/drawing/2014/main" id="{CDA13F54-7EFB-E843-8968-9C125D07F297}"/>
              </a:ext>
            </a:extLst>
          </p:cNvPr>
          <p:cNvPicPr>
            <a:picLocks noChangeAspect="1"/>
          </p:cNvPicPr>
          <p:nvPr/>
        </p:nvPicPr>
        <p:blipFill rotWithShape="1">
          <a:blip r:embed="rId3">
            <a:extLst>
              <a:ext uri="{28A0092B-C50C-407E-A947-70E740481C1C}">
                <a14:useLocalDpi xmlns:a14="http://schemas.microsoft.com/office/drawing/2010/main" val="0"/>
              </a:ext>
            </a:extLst>
          </a:blip>
          <a:srcRect r="27046"/>
          <a:stretch/>
        </p:blipFill>
        <p:spPr>
          <a:xfrm>
            <a:off x="5078413" y="1240656"/>
            <a:ext cx="7113587" cy="5380574"/>
          </a:xfrm>
          <a:prstGeom prst="rect">
            <a:avLst/>
          </a:prstGeom>
        </p:spPr>
      </p:pic>
      <p:pic>
        <p:nvPicPr>
          <p:cNvPr id="17" name="Picture 16" descr="A picture containing drawing, clock&#10;&#10;Description automatically generated">
            <a:extLst>
              <a:ext uri="{FF2B5EF4-FFF2-40B4-BE49-F238E27FC236}">
                <a16:creationId xmlns:a16="http://schemas.microsoft.com/office/drawing/2014/main" id="{FE7EC96F-5987-2242-97E8-EE3DE4E7E5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0153" y="6127270"/>
            <a:ext cx="396747" cy="346099"/>
          </a:xfrm>
          <a:prstGeom prst="rect">
            <a:avLst/>
          </a:prstGeom>
        </p:spPr>
      </p:pic>
      <p:pic>
        <p:nvPicPr>
          <p:cNvPr id="24" name="Picture 23">
            <a:extLst>
              <a:ext uri="{FF2B5EF4-FFF2-40B4-BE49-F238E27FC236}">
                <a16:creationId xmlns:a16="http://schemas.microsoft.com/office/drawing/2014/main" id="{CDD4635D-D041-3749-B4B3-72C6911FBD8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525274" y="6104904"/>
            <a:ext cx="343996" cy="368464"/>
          </a:xfrm>
          <a:prstGeom prst="rect">
            <a:avLst/>
          </a:prstGeom>
        </p:spPr>
      </p:pic>
      <p:sp>
        <p:nvSpPr>
          <p:cNvPr id="11" name="TextBox 10">
            <a:extLst>
              <a:ext uri="{FF2B5EF4-FFF2-40B4-BE49-F238E27FC236}">
                <a16:creationId xmlns:a16="http://schemas.microsoft.com/office/drawing/2014/main" id="{C4B0558B-9078-3544-BACC-477BD915E6CD}"/>
              </a:ext>
            </a:extLst>
          </p:cNvPr>
          <p:cNvSpPr txBox="1"/>
          <p:nvPr/>
        </p:nvSpPr>
        <p:spPr>
          <a:xfrm>
            <a:off x="9067800" y="260824"/>
            <a:ext cx="2907504" cy="341632"/>
          </a:xfrm>
          <a:prstGeom prst="rect">
            <a:avLst/>
          </a:prstGeom>
          <a:noFill/>
        </p:spPr>
        <p:txBody>
          <a:bodyPr wrap="square" rtlCol="0">
            <a:spAutoFit/>
          </a:bodyPr>
          <a:lstStyle/>
          <a:p>
            <a:pPr algn="r">
              <a:lnSpc>
                <a:spcPct val="90000"/>
              </a:lnSpc>
            </a:pPr>
            <a:r>
              <a:rPr lang="en-GB" dirty="0">
                <a:solidFill>
                  <a:schemeClr val="bg1">
                    <a:lumMod val="95000"/>
                  </a:schemeClr>
                </a:solidFill>
                <a:latin typeface="+mj-lt"/>
              </a:rPr>
              <a:t>Domino &amp; Exchange</a:t>
            </a:r>
          </a:p>
        </p:txBody>
      </p:sp>
      <p:cxnSp>
        <p:nvCxnSpPr>
          <p:cNvPr id="12" name="Straight Connector 11">
            <a:extLst>
              <a:ext uri="{FF2B5EF4-FFF2-40B4-BE49-F238E27FC236}">
                <a16:creationId xmlns:a16="http://schemas.microsoft.com/office/drawing/2014/main" id="{76B380B4-980D-964B-8043-19029295A326}"/>
              </a:ext>
            </a:extLst>
          </p:cNvPr>
          <p:cNvCxnSpPr>
            <a:cxnSpLocks/>
          </p:cNvCxnSpPr>
          <p:nvPr/>
        </p:nvCxnSpPr>
        <p:spPr>
          <a:xfrm flipH="1">
            <a:off x="11270257" y="599418"/>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4C8EC3FB-D1E2-A74D-BBF7-9A3B430CF969}"/>
              </a:ext>
            </a:extLst>
          </p:cNvPr>
          <p:cNvSpPr txBox="1">
            <a:spLocks/>
          </p:cNvSpPr>
          <p:nvPr/>
        </p:nvSpPr>
        <p:spPr>
          <a:xfrm>
            <a:off x="2812785" y="5667069"/>
            <a:ext cx="2192063" cy="332592"/>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lgn="r">
              <a:spcAft>
                <a:spcPts val="1200"/>
              </a:spcAft>
            </a:pPr>
            <a:r>
              <a:rPr lang="en-GB" sz="1400" dirty="0">
                <a:ea typeface="Open Sans Light" charset="0"/>
                <a:cs typeface="Open Sans Light" charset="0"/>
                <a:sym typeface="Raleway"/>
              </a:rPr>
              <a:t>Supporting:</a:t>
            </a:r>
          </a:p>
        </p:txBody>
      </p:sp>
      <p:sp>
        <p:nvSpPr>
          <p:cNvPr id="25" name="TextBox 24">
            <a:extLst>
              <a:ext uri="{FF2B5EF4-FFF2-40B4-BE49-F238E27FC236}">
                <a16:creationId xmlns:a16="http://schemas.microsoft.com/office/drawing/2014/main" id="{FE2F4E0D-9825-3849-9A47-CA1706AF5857}"/>
              </a:ext>
            </a:extLst>
          </p:cNvPr>
          <p:cNvSpPr txBox="1"/>
          <p:nvPr/>
        </p:nvSpPr>
        <p:spPr>
          <a:xfrm>
            <a:off x="381000" y="1249074"/>
            <a:ext cx="5682963" cy="954107"/>
          </a:xfrm>
          <a:prstGeom prst="rect">
            <a:avLst/>
          </a:prstGeom>
          <a:noFill/>
        </p:spPr>
        <p:txBody>
          <a:bodyPr wrap="square" rtlCol="0">
            <a:spAutoFit/>
          </a:bodyPr>
          <a:lstStyle/>
          <a:p>
            <a:pPr algn="l"/>
            <a:r>
              <a:rPr lang="en-GB" sz="2800" b="0" i="0" u="none" strike="noStrike" dirty="0" err="1">
                <a:solidFill>
                  <a:schemeClr val="tx1">
                    <a:lumMod val="65000"/>
                    <a:lumOff val="35000"/>
                  </a:schemeClr>
                </a:solidFill>
                <a:effectLst/>
              </a:rPr>
              <a:t>Zusammenführung</a:t>
            </a:r>
            <a:r>
              <a:rPr lang="en-GB" sz="2800" b="0" i="0" u="none" strike="noStrike" dirty="0">
                <a:solidFill>
                  <a:schemeClr val="tx1">
                    <a:lumMod val="65000"/>
                    <a:lumOff val="35000"/>
                  </a:schemeClr>
                </a:solidFill>
                <a:effectLst/>
              </a:rPr>
              <a:t> von Domino- und Exchange-</a:t>
            </a:r>
            <a:r>
              <a:rPr lang="en-GB" sz="2800" b="0" i="0" u="none" strike="noStrike" dirty="0" err="1">
                <a:solidFill>
                  <a:schemeClr val="tx1">
                    <a:lumMod val="65000"/>
                    <a:lumOff val="35000"/>
                  </a:schemeClr>
                </a:solidFill>
                <a:effectLst/>
              </a:rPr>
              <a:t>Benutzern</a:t>
            </a:r>
            <a:endParaRPr lang="en-GB" sz="3600" b="0" i="0" u="none" strike="noStrike" dirty="0">
              <a:solidFill>
                <a:schemeClr val="tx1">
                  <a:lumMod val="65000"/>
                  <a:lumOff val="35000"/>
                </a:schemeClr>
              </a:solidFill>
              <a:effectLst/>
            </a:endParaRPr>
          </a:p>
        </p:txBody>
      </p:sp>
      <p:pic>
        <p:nvPicPr>
          <p:cNvPr id="2" name="Picture 1" descr="Logo&#10;&#10;Description automatically generated">
            <a:extLst>
              <a:ext uri="{FF2B5EF4-FFF2-40B4-BE49-F238E27FC236}">
                <a16:creationId xmlns:a16="http://schemas.microsoft.com/office/drawing/2014/main" id="{7C94E267-1ACD-2573-B86A-2A09B91B8F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pic>
        <p:nvPicPr>
          <p:cNvPr id="8" name="Picture 7" descr="Logo&#10;&#10;Description automatically generated">
            <a:extLst>
              <a:ext uri="{FF2B5EF4-FFF2-40B4-BE49-F238E27FC236}">
                <a16:creationId xmlns:a16="http://schemas.microsoft.com/office/drawing/2014/main" id="{249ACF87-FC06-503E-BAAD-90742B4990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1990" y="5999661"/>
            <a:ext cx="637466" cy="637466"/>
          </a:xfrm>
          <a:prstGeom prst="rect">
            <a:avLst/>
          </a:prstGeom>
        </p:spPr>
      </p:pic>
    </p:spTree>
    <p:extLst>
      <p:ext uri="{BB962C8B-B14F-4D97-AF65-F5344CB8AC3E}">
        <p14:creationId xmlns:p14="http://schemas.microsoft.com/office/powerpoint/2010/main" val="382021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468E1C-7B1F-CB4D-96E5-A98F4DDB5B3F}"/>
              </a:ext>
            </a:extLst>
          </p:cNvPr>
          <p:cNvPicPr>
            <a:picLocks noChangeAspect="1"/>
          </p:cNvPicPr>
          <p:nvPr/>
        </p:nvPicPr>
        <p:blipFill rotWithShape="1">
          <a:blip r:embed="rId2">
            <a:extLst>
              <a:ext uri="{28A0092B-C50C-407E-A947-70E740481C1C}">
                <a14:useLocalDpi xmlns:a14="http://schemas.microsoft.com/office/drawing/2010/main"/>
              </a:ext>
            </a:extLst>
          </a:blip>
          <a:srcRect l="318" r="-1"/>
          <a:stretch/>
        </p:blipFill>
        <p:spPr>
          <a:xfrm>
            <a:off x="6466119" y="0"/>
            <a:ext cx="5944878" cy="6858000"/>
          </a:xfrm>
          <a:prstGeom prst="rect">
            <a:avLst/>
          </a:prstGeom>
        </p:spPr>
      </p:pic>
      <p:sp>
        <p:nvSpPr>
          <p:cNvPr id="5" name="Rectangle 4">
            <a:extLst>
              <a:ext uri="{FF2B5EF4-FFF2-40B4-BE49-F238E27FC236}">
                <a16:creationId xmlns:a16="http://schemas.microsoft.com/office/drawing/2014/main" id="{F4CE2E19-45B0-8D87-D8DE-22FCC012A079}"/>
              </a:ext>
            </a:extLst>
          </p:cNvPr>
          <p:cNvSpPr/>
          <p:nvPr/>
        </p:nvSpPr>
        <p:spPr>
          <a:xfrm>
            <a:off x="6096000" y="0"/>
            <a:ext cx="6333087"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Open Sans"/>
              <a:ea typeface="+mn-ea"/>
              <a:cs typeface="+mn-cs"/>
            </a:endParaRPr>
          </a:p>
        </p:txBody>
      </p:sp>
      <p:sp>
        <p:nvSpPr>
          <p:cNvPr id="9" name="Title 1"/>
          <p:cNvSpPr txBox="1">
            <a:spLocks/>
          </p:cNvSpPr>
          <p:nvPr/>
        </p:nvSpPr>
        <p:spPr>
          <a:xfrm>
            <a:off x="7119257" y="775893"/>
            <a:ext cx="5166612" cy="4963705"/>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2800">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Open Sans"/>
                <a:ea typeface="+mj-ea"/>
                <a:cs typeface="+mj-cs"/>
              </a:rPr>
              <a:t>Veranstaltungsplanung</a:t>
            </a:r>
            <a:r>
              <a:rPr kumimoji="0" lang="en-GB" sz="3600" b="0" i="0" u="none" strike="noStrike" kern="1200" cap="none" spc="0" normalizeH="0" baseline="0" noProof="0" dirty="0">
                <a:ln>
                  <a:noFill/>
                </a:ln>
                <a:solidFill>
                  <a:prstClr val="white"/>
                </a:solidFill>
                <a:effectLst/>
                <a:uLnTx/>
                <a:uFillTx/>
                <a:latin typeface="Open Sans"/>
                <a:ea typeface="+mj-ea"/>
                <a:cs typeface="+mj-cs"/>
              </a:rPr>
              <a:t> </a:t>
            </a:r>
            <a:r>
              <a:rPr kumimoji="0" lang="en-GB" sz="3600" b="0" i="0" u="none" strike="noStrike" kern="1200" cap="none" spc="0" normalizeH="0" baseline="0" noProof="0" dirty="0" err="1">
                <a:ln>
                  <a:noFill/>
                </a:ln>
                <a:solidFill>
                  <a:prstClr val="white"/>
                </a:solidFill>
                <a:effectLst/>
                <a:uLnTx/>
                <a:uFillTx/>
                <a:latin typeface="Open Sans"/>
                <a:ea typeface="+mj-ea"/>
                <a:cs typeface="+mj-cs"/>
              </a:rPr>
              <a:t>leicht</a:t>
            </a:r>
            <a:r>
              <a:rPr kumimoji="0" lang="en-GB" sz="3600" b="0" i="0" u="none" strike="noStrike" kern="1200" cap="none" spc="0" normalizeH="0" baseline="0" noProof="0" dirty="0">
                <a:ln>
                  <a:noFill/>
                </a:ln>
                <a:solidFill>
                  <a:prstClr val="white"/>
                </a:solidFill>
                <a:effectLst/>
                <a:uLnTx/>
                <a:uFillTx/>
                <a:latin typeface="Open Sans"/>
                <a:ea typeface="+mj-ea"/>
                <a:cs typeface="+mj-cs"/>
              </a:rPr>
              <a:t> </a:t>
            </a:r>
            <a:r>
              <a:rPr kumimoji="0" lang="en-GB" sz="3600" b="0" i="0" u="none" strike="noStrike" kern="1200" cap="none" spc="0" normalizeH="0" baseline="0" noProof="0" dirty="0" err="1">
                <a:ln>
                  <a:noFill/>
                </a:ln>
                <a:solidFill>
                  <a:prstClr val="white"/>
                </a:solidFill>
                <a:effectLst/>
                <a:uLnTx/>
                <a:uFillTx/>
                <a:latin typeface="Open Sans"/>
                <a:ea typeface="+mj-ea"/>
                <a:cs typeface="+mj-cs"/>
              </a:rPr>
              <a:t>gemacht</a:t>
            </a:r>
            <a:endParaRPr kumimoji="0" lang="en-GB" sz="3600" b="0" i="0" u="none" strike="noStrike" kern="1200" cap="none" spc="0" normalizeH="0" baseline="0" noProof="0" dirty="0">
              <a:ln>
                <a:noFill/>
              </a:ln>
              <a:solidFill>
                <a:prstClr val="white"/>
              </a:solidFill>
              <a:effectLst/>
              <a:uLnTx/>
              <a:uFillTx/>
              <a:latin typeface="Open Sans"/>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Open Sans"/>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Open Sans"/>
                <a:ea typeface="+mj-ea"/>
                <a:cs typeface="+mj-cs"/>
              </a:rPr>
              <a:t>Erstellen</a:t>
            </a:r>
            <a:r>
              <a:rPr kumimoji="0" lang="en-GB" sz="1600" b="0" i="0" u="none" strike="noStrike" kern="1200" cap="none" spc="0" normalizeH="0" baseline="0" noProof="0" dirty="0">
                <a:ln>
                  <a:noFill/>
                </a:ln>
                <a:solidFill>
                  <a:prstClr val="white"/>
                </a:solidFill>
                <a:effectLst/>
                <a:uLnTx/>
                <a:uFillTx/>
                <a:latin typeface="Open Sans"/>
                <a:ea typeface="+mj-ea"/>
                <a:cs typeface="+mj-cs"/>
              </a:rPr>
              <a:t> Sie </a:t>
            </a:r>
            <a:r>
              <a:rPr kumimoji="0" lang="en-GB" sz="1600" b="0" i="0" u="none" strike="noStrike" kern="1200" cap="none" spc="0" normalizeH="0" baseline="0" noProof="0" dirty="0" err="1">
                <a:ln>
                  <a:noFill/>
                </a:ln>
                <a:solidFill>
                  <a:prstClr val="white"/>
                </a:solidFill>
                <a:effectLst/>
                <a:uLnTx/>
                <a:uFillTx/>
                <a:latin typeface="Open Sans"/>
                <a:ea typeface="+mj-ea"/>
                <a:cs typeface="+mj-cs"/>
              </a:rPr>
              <a:t>Veranstaltungen</a:t>
            </a:r>
            <a:r>
              <a:rPr kumimoji="0" lang="en-GB" sz="1600" b="0" i="0" u="none" strike="noStrike" kern="1200" cap="none" spc="0" normalizeH="0" baseline="0" noProof="0" dirty="0">
                <a:ln>
                  <a:noFill/>
                </a:ln>
                <a:solidFill>
                  <a:prstClr val="white"/>
                </a:solidFill>
                <a:effectLst/>
                <a:uLnTx/>
                <a:uFillTx/>
                <a:latin typeface="Open Sans"/>
                <a:ea typeface="+mj-ea"/>
                <a:cs typeface="+mj-cs"/>
              </a:rPr>
              <a:t>, bevor Sie </a:t>
            </a:r>
            <a:r>
              <a:rPr kumimoji="0" lang="en-GB" sz="1600" b="0" i="0" u="none" strike="noStrike" kern="1200" cap="none" spc="0" normalizeH="0" baseline="0" noProof="0" dirty="0" err="1">
                <a:ln>
                  <a:noFill/>
                </a:ln>
                <a:solidFill>
                  <a:prstClr val="white"/>
                </a:solidFill>
                <a:effectLst/>
                <a:uLnTx/>
                <a:uFillTx/>
                <a:latin typeface="Open Sans"/>
                <a:ea typeface="+mj-ea"/>
                <a:cs typeface="+mj-cs"/>
              </a:rPr>
              <a:t>Personen</a:t>
            </a:r>
            <a:r>
              <a:rPr kumimoji="0" lang="en-GB" sz="1600" b="0" i="0" u="none" strike="noStrike" kern="1200" cap="none" spc="0" normalizeH="0" baseline="0" noProof="0" dirty="0">
                <a:ln>
                  <a:noFill/>
                </a:ln>
                <a:solidFill>
                  <a:prstClr val="white"/>
                </a:solidFill>
                <a:effectLst/>
                <a:uLnTx/>
                <a:uFillTx/>
                <a:latin typeface="Open Sans"/>
                <a:ea typeface="+mj-ea"/>
                <a:cs typeface="+mj-cs"/>
              </a:rPr>
              <a:t> </a:t>
            </a:r>
            <a:r>
              <a:rPr kumimoji="0" lang="en-GB" sz="1600" b="0" i="0" u="none" strike="noStrike" kern="1200" cap="none" spc="0" normalizeH="0" baseline="0" noProof="0" dirty="0" err="1">
                <a:ln>
                  <a:noFill/>
                </a:ln>
                <a:solidFill>
                  <a:prstClr val="white"/>
                </a:solidFill>
                <a:effectLst/>
                <a:uLnTx/>
                <a:uFillTx/>
                <a:latin typeface="Open Sans"/>
                <a:ea typeface="+mj-ea"/>
                <a:cs typeface="+mj-cs"/>
              </a:rPr>
              <a:t>hierfür</a:t>
            </a:r>
            <a:r>
              <a:rPr kumimoji="0" lang="en-GB" sz="1600" b="0" i="0" u="none" strike="noStrike" kern="1200" cap="none" spc="0" normalizeH="0" baseline="0" noProof="0" dirty="0">
                <a:ln>
                  <a:noFill/>
                </a:ln>
                <a:solidFill>
                  <a:prstClr val="white"/>
                </a:solidFill>
                <a:effectLst/>
                <a:uLnTx/>
                <a:uFillTx/>
                <a:latin typeface="Open Sans"/>
                <a:ea typeface="+mj-ea"/>
                <a:cs typeface="+mj-cs"/>
              </a:rPr>
              <a:t> </a:t>
            </a:r>
            <a:r>
              <a:rPr kumimoji="0" lang="en-GB" sz="1600" b="0" i="0" u="none" strike="noStrike" kern="1200" cap="none" spc="0" normalizeH="0" baseline="0" noProof="0" dirty="0" err="1">
                <a:ln>
                  <a:noFill/>
                </a:ln>
                <a:solidFill>
                  <a:prstClr val="white"/>
                </a:solidFill>
                <a:effectLst/>
                <a:uLnTx/>
                <a:uFillTx/>
                <a:latin typeface="Open Sans"/>
                <a:ea typeface="+mj-ea"/>
                <a:cs typeface="+mj-cs"/>
              </a:rPr>
              <a:t>zuweisen</a:t>
            </a:r>
            <a:endParaRPr kumimoji="0" lang="en-GB" sz="1600" b="0" i="0" u="none" strike="noStrike" kern="1200" cap="none" spc="0" normalizeH="0" baseline="0" noProof="0" dirty="0">
              <a:ln>
                <a:noFill/>
              </a:ln>
              <a:solidFill>
                <a:prstClr val="white"/>
              </a:solidFill>
              <a:effectLst/>
              <a:uLnTx/>
              <a:uFillTx/>
              <a:latin typeface="Open Sans"/>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Open Sans"/>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Open Sans"/>
                <a:ea typeface="+mj-ea"/>
                <a:cs typeface="+mj-cs"/>
              </a:rPr>
              <a:t>Broadcast: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Open Sans"/>
                <a:ea typeface="+mj-ea"/>
                <a:cs typeface="+mj-cs"/>
              </a:rPr>
              <a:t>Synchronisiert</a:t>
            </a:r>
            <a:r>
              <a:rPr kumimoji="0" lang="en-GB" sz="1600" b="0" i="0" u="none" strike="noStrike" kern="1200" cap="none" spc="0" normalizeH="0" baseline="0" noProof="0" dirty="0">
                <a:ln>
                  <a:noFill/>
                </a:ln>
                <a:solidFill>
                  <a:prstClr val="white"/>
                </a:solidFill>
                <a:effectLst/>
                <a:uLnTx/>
                <a:uFillTx/>
                <a:latin typeface="Open Sans"/>
                <a:ea typeface="+mj-ea"/>
                <a:cs typeface="+mj-cs"/>
              </a:rPr>
              <a:t> </a:t>
            </a:r>
            <a:r>
              <a:rPr kumimoji="0" lang="en-GB" sz="1600" b="0" i="0" u="none" strike="noStrike" kern="1200" cap="none" spc="0" normalizeH="0" baseline="0" noProof="0" dirty="0" err="1">
                <a:ln>
                  <a:noFill/>
                </a:ln>
                <a:solidFill>
                  <a:prstClr val="white"/>
                </a:solidFill>
                <a:effectLst/>
                <a:uLnTx/>
                <a:uFillTx/>
                <a:latin typeface="Open Sans"/>
                <a:ea typeface="+mj-ea"/>
                <a:cs typeface="+mj-cs"/>
              </a:rPr>
              <a:t>mit</a:t>
            </a:r>
            <a:r>
              <a:rPr kumimoji="0" lang="en-GB" sz="1600" b="0" i="0" u="none" strike="noStrike" kern="1200" cap="none" spc="0" normalizeH="0" baseline="0" noProof="0" dirty="0">
                <a:ln>
                  <a:noFill/>
                </a:ln>
                <a:solidFill>
                  <a:prstClr val="white"/>
                </a:solidFill>
                <a:effectLst/>
                <a:uLnTx/>
                <a:uFillTx/>
                <a:latin typeface="Open Sans"/>
                <a:ea typeface="+mj-ea"/>
                <a:cs typeface="+mj-cs"/>
              </a:rPr>
              <a:t> den </a:t>
            </a:r>
            <a:r>
              <a:rPr kumimoji="0" lang="en-GB" sz="1600" b="0" i="0" u="none" strike="noStrike" kern="1200" cap="none" spc="0" normalizeH="0" baseline="0" noProof="0" dirty="0" err="1">
                <a:ln>
                  <a:noFill/>
                </a:ln>
                <a:solidFill>
                  <a:prstClr val="white"/>
                </a:solidFill>
                <a:effectLst/>
                <a:uLnTx/>
                <a:uFillTx/>
                <a:latin typeface="Open Sans"/>
                <a:ea typeface="+mj-ea"/>
                <a:cs typeface="+mj-cs"/>
              </a:rPr>
              <a:t>Kalendern</a:t>
            </a:r>
            <a:r>
              <a:rPr kumimoji="0" lang="en-GB" sz="1600" b="0" i="0" u="none" strike="noStrike" kern="1200" cap="none" spc="0" normalizeH="0" baseline="0" noProof="0" dirty="0">
                <a:ln>
                  <a:noFill/>
                </a:ln>
                <a:solidFill>
                  <a:prstClr val="white"/>
                </a:solidFill>
                <a:effectLst/>
                <a:uLnTx/>
                <a:uFillTx/>
                <a:latin typeface="Open Sans"/>
                <a:ea typeface="+mj-ea"/>
                <a:cs typeface="+mj-cs"/>
              </a:rPr>
              <a:t> der </a:t>
            </a:r>
            <a:r>
              <a:rPr kumimoji="0" lang="en-GB" sz="1600" b="0" i="0" u="none" strike="noStrike" kern="1200" cap="none" spc="0" normalizeH="0" baseline="0" noProof="0" dirty="0" err="1">
                <a:ln>
                  <a:noFill/>
                </a:ln>
                <a:solidFill>
                  <a:prstClr val="white"/>
                </a:solidFill>
                <a:effectLst/>
                <a:uLnTx/>
                <a:uFillTx/>
                <a:latin typeface="Open Sans"/>
                <a:ea typeface="+mj-ea"/>
                <a:cs typeface="+mj-cs"/>
              </a:rPr>
              <a:t>Benutzer</a:t>
            </a:r>
            <a:r>
              <a:rPr kumimoji="0" lang="en-GB" sz="1600" b="0" i="0" u="none" strike="noStrike" kern="1200" cap="none" spc="0" normalizeH="0" baseline="0" noProof="0" dirty="0">
                <a:ln>
                  <a:noFill/>
                </a:ln>
                <a:solidFill>
                  <a:prstClr val="white"/>
                </a:solidFill>
                <a:effectLst/>
                <a:uLnTx/>
                <a:uFillTx/>
                <a:latin typeface="Open Sans"/>
                <a:ea typeface="+mj-ea"/>
                <a:cs typeface="+mj-cs"/>
              </a:rPr>
              <a:t> </a:t>
            </a:r>
            <a:r>
              <a:rPr kumimoji="0" lang="en-GB" sz="1600" b="0" i="0" u="none" strike="noStrike" kern="1200" cap="none" spc="0" normalizeH="0" baseline="0" noProof="0" dirty="0" err="1">
                <a:ln>
                  <a:noFill/>
                </a:ln>
                <a:solidFill>
                  <a:prstClr val="white"/>
                </a:solidFill>
                <a:effectLst/>
                <a:uLnTx/>
                <a:uFillTx/>
                <a:latin typeface="Open Sans"/>
                <a:ea typeface="+mj-ea"/>
                <a:cs typeface="+mj-cs"/>
              </a:rPr>
              <a:t>als</a:t>
            </a:r>
            <a:r>
              <a:rPr kumimoji="0" lang="en-GB" sz="1600" b="0" i="0" u="none" strike="noStrike" kern="1200" cap="none" spc="0" normalizeH="0" baseline="0" noProof="0" dirty="0">
                <a:ln>
                  <a:noFill/>
                </a:ln>
                <a:solidFill>
                  <a:prstClr val="white"/>
                </a:solidFill>
                <a:effectLst/>
                <a:uLnTx/>
                <a:uFillTx/>
                <a:latin typeface="Open Sans"/>
                <a:ea typeface="+mj-ea"/>
                <a:cs typeface="+mj-cs"/>
              </a:rPr>
              <a:t> Broadcast.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Open Sans"/>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Open Sans"/>
                <a:ea typeface="+mj-ea"/>
                <a:cs typeface="+mj-cs"/>
              </a:rPr>
              <a:t>Eingeladene</a:t>
            </a:r>
            <a:r>
              <a:rPr kumimoji="0" lang="en-GB" sz="1600" b="0" i="0" u="none" strike="noStrike" kern="1200" cap="none" spc="0" normalizeH="0" baseline="0" noProof="0" dirty="0">
                <a:ln>
                  <a:noFill/>
                </a:ln>
                <a:solidFill>
                  <a:prstClr val="white"/>
                </a:solidFill>
                <a:effectLst/>
                <a:uLnTx/>
                <a:uFillTx/>
                <a:latin typeface="Open Sans"/>
                <a:ea typeface="+mj-ea"/>
                <a:cs typeface="+mj-cs"/>
              </a:rPr>
              <a:t> </a:t>
            </a:r>
            <a:r>
              <a:rPr kumimoji="0" lang="en-GB" sz="1600" b="0" i="0" u="none" strike="noStrike" kern="1200" cap="none" spc="0" normalizeH="0" baseline="0" noProof="0" dirty="0" err="1">
                <a:ln>
                  <a:noFill/>
                </a:ln>
                <a:solidFill>
                  <a:prstClr val="white"/>
                </a:solidFill>
                <a:effectLst/>
                <a:uLnTx/>
                <a:uFillTx/>
                <a:latin typeface="Open Sans"/>
                <a:ea typeface="+mj-ea"/>
                <a:cs typeface="+mj-cs"/>
              </a:rPr>
              <a:t>Personen</a:t>
            </a:r>
            <a:r>
              <a:rPr kumimoji="0" lang="en-GB" sz="1600" b="0" i="0" u="none" strike="noStrike" kern="1200" cap="none" spc="0" normalizeH="0" baseline="0" noProof="0" dirty="0">
                <a:ln>
                  <a:noFill/>
                </a:ln>
                <a:solidFill>
                  <a:prstClr val="white"/>
                </a:solidFill>
                <a:effectLst/>
                <a:uLnTx/>
                <a:uFillTx/>
                <a:latin typeface="Open Sans"/>
                <a:ea typeface="+mj-ea"/>
                <a:cs typeface="+mj-cs"/>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Open Sans"/>
                <a:ea typeface="+mj-ea"/>
                <a:cs typeface="+mj-cs"/>
              </a:rPr>
              <a:t>Ad-hoc-</a:t>
            </a:r>
            <a:r>
              <a:rPr kumimoji="0" lang="en-GB" sz="1600" b="0" i="0" u="none" strike="noStrike" kern="1200" cap="none" spc="0" normalizeH="0" baseline="0" noProof="0" dirty="0" err="1">
                <a:ln>
                  <a:noFill/>
                </a:ln>
                <a:solidFill>
                  <a:prstClr val="white"/>
                </a:solidFill>
                <a:effectLst/>
                <a:uLnTx/>
                <a:uFillTx/>
                <a:latin typeface="Open Sans"/>
                <a:ea typeface="+mj-ea"/>
                <a:cs typeface="+mj-cs"/>
              </a:rPr>
              <a:t>Mitglieder</a:t>
            </a:r>
            <a:r>
              <a:rPr kumimoji="0" lang="en-GB" sz="1600" b="0" i="0" u="none" strike="noStrike" kern="1200" cap="none" spc="0" normalizeH="0" baseline="0" noProof="0" dirty="0">
                <a:ln>
                  <a:noFill/>
                </a:ln>
                <a:solidFill>
                  <a:prstClr val="white"/>
                </a:solidFill>
                <a:effectLst/>
                <a:uLnTx/>
                <a:uFillTx/>
                <a:latin typeface="Open Sans"/>
                <a:ea typeface="+mj-ea"/>
                <a:cs typeface="+mj-cs"/>
              </a:rPr>
              <a:t> für </a:t>
            </a:r>
            <a:r>
              <a:rPr kumimoji="0" lang="en-GB" sz="1600" b="0" i="0" u="none" strike="noStrike" kern="1200" cap="none" spc="0" normalizeH="0" baseline="0" noProof="0" dirty="0" err="1">
                <a:ln>
                  <a:noFill/>
                </a:ln>
                <a:solidFill>
                  <a:prstClr val="white"/>
                </a:solidFill>
                <a:effectLst/>
                <a:uLnTx/>
                <a:uFillTx/>
                <a:latin typeface="Open Sans"/>
                <a:ea typeface="+mj-ea"/>
                <a:cs typeface="+mj-cs"/>
              </a:rPr>
              <a:t>ein</a:t>
            </a:r>
            <a:r>
              <a:rPr kumimoji="0" lang="en-GB" sz="1600" b="0" i="0" u="none" strike="noStrike" kern="1200" cap="none" spc="0" normalizeH="0" baseline="0" noProof="0" dirty="0">
                <a:ln>
                  <a:noFill/>
                </a:ln>
                <a:solidFill>
                  <a:prstClr val="white"/>
                </a:solidFill>
                <a:effectLst/>
                <a:uLnTx/>
                <a:uFillTx/>
                <a:latin typeface="Open Sans"/>
                <a:ea typeface="+mj-ea"/>
                <a:cs typeface="+mj-cs"/>
              </a:rPr>
              <a:t> </a:t>
            </a:r>
            <a:r>
              <a:rPr kumimoji="0" lang="en-GB" sz="1600" b="0" i="0" u="none" strike="noStrike" kern="1200" cap="none" spc="0" normalizeH="0" baseline="0" noProof="0" dirty="0" err="1">
                <a:ln>
                  <a:noFill/>
                </a:ln>
                <a:solidFill>
                  <a:prstClr val="white"/>
                </a:solidFill>
                <a:effectLst/>
                <a:uLnTx/>
                <a:uFillTx/>
                <a:latin typeface="Open Sans"/>
                <a:ea typeface="+mj-ea"/>
                <a:cs typeface="+mj-cs"/>
              </a:rPr>
              <a:t>Ereignis</a:t>
            </a:r>
            <a:r>
              <a:rPr lang="en-GB" sz="1600" dirty="0">
                <a:solidFill>
                  <a:prstClr val="white"/>
                </a:solidFill>
                <a:latin typeface="Open Sans"/>
              </a:rPr>
              <a:t> </a:t>
            </a:r>
            <a:r>
              <a:rPr kumimoji="0" lang="en-GB" sz="1600" b="0" i="0" u="none" strike="noStrike" kern="1200" cap="none" spc="0" normalizeH="0" baseline="0" noProof="0" dirty="0" err="1">
                <a:ln>
                  <a:noFill/>
                </a:ln>
                <a:solidFill>
                  <a:prstClr val="white"/>
                </a:solidFill>
                <a:effectLst/>
                <a:uLnTx/>
                <a:uFillTx/>
                <a:latin typeface="Open Sans"/>
                <a:ea typeface="+mj-ea"/>
                <a:cs typeface="+mj-cs"/>
              </a:rPr>
              <a:t>werden</a:t>
            </a:r>
            <a:r>
              <a:rPr kumimoji="0" lang="en-GB" sz="1600" b="0" i="0" u="none" strike="noStrike" kern="1200" cap="none" spc="0" normalizeH="0" baseline="0" noProof="0" dirty="0">
                <a:ln>
                  <a:noFill/>
                </a:ln>
                <a:solidFill>
                  <a:prstClr val="white"/>
                </a:solidFill>
                <a:effectLst/>
                <a:uLnTx/>
                <a:uFillTx/>
                <a:latin typeface="Open Sans"/>
                <a:ea typeface="+mj-ea"/>
                <a:cs typeface="+mj-cs"/>
              </a:rPr>
              <a:t> </a:t>
            </a:r>
            <a:r>
              <a:rPr kumimoji="0" lang="en-GB" sz="1600" b="0" i="0" u="none" strike="noStrike" kern="1200" cap="none" spc="0" normalizeH="0" baseline="0" noProof="0" dirty="0" err="1">
                <a:ln>
                  <a:noFill/>
                </a:ln>
                <a:solidFill>
                  <a:prstClr val="white"/>
                </a:solidFill>
                <a:effectLst/>
                <a:uLnTx/>
                <a:uFillTx/>
                <a:latin typeface="Open Sans"/>
                <a:ea typeface="+mj-ea"/>
                <a:cs typeface="+mj-cs"/>
              </a:rPr>
              <a:t>als</a:t>
            </a:r>
            <a:r>
              <a:rPr kumimoji="0" lang="en-GB" sz="1600" b="0" i="0" u="none" strike="noStrike" kern="1200" cap="none" spc="0" normalizeH="0" baseline="0" noProof="0" dirty="0">
                <a:ln>
                  <a:noFill/>
                </a:ln>
                <a:solidFill>
                  <a:prstClr val="white"/>
                </a:solidFill>
                <a:effectLst/>
                <a:uLnTx/>
                <a:uFillTx/>
                <a:latin typeface="Open Sans"/>
                <a:ea typeface="+mj-ea"/>
                <a:cs typeface="+mj-cs"/>
              </a:rPr>
              <a:t> </a:t>
            </a:r>
            <a:r>
              <a:rPr kumimoji="0" lang="en-GB" sz="1600" b="0" i="0" u="none" strike="noStrike" kern="1200" cap="none" spc="0" normalizeH="0" baseline="0" noProof="0" dirty="0" err="1">
                <a:ln>
                  <a:noFill/>
                </a:ln>
                <a:solidFill>
                  <a:prstClr val="white"/>
                </a:solidFill>
                <a:effectLst/>
                <a:uLnTx/>
                <a:uFillTx/>
                <a:latin typeface="Open Sans"/>
                <a:ea typeface="+mj-ea"/>
                <a:cs typeface="+mj-cs"/>
              </a:rPr>
              <a:t>reguläre</a:t>
            </a:r>
            <a:r>
              <a:rPr kumimoji="0" lang="en-GB" sz="1600" b="0" i="0" u="none" strike="noStrike" kern="1200" cap="none" spc="0" normalizeH="0" baseline="0" noProof="0" dirty="0">
                <a:ln>
                  <a:noFill/>
                </a:ln>
                <a:solidFill>
                  <a:prstClr val="white"/>
                </a:solidFill>
                <a:effectLst/>
                <a:uLnTx/>
                <a:uFillTx/>
                <a:latin typeface="Open Sans"/>
                <a:ea typeface="+mj-ea"/>
                <a:cs typeface="+mj-cs"/>
              </a:rPr>
              <a:t> </a:t>
            </a:r>
            <a:r>
              <a:rPr kumimoji="0" lang="en-GB" sz="1600" b="0" i="0" u="none" strike="noStrike" kern="1200" cap="none" spc="0" normalizeH="0" baseline="0" noProof="0" dirty="0" err="1">
                <a:ln>
                  <a:noFill/>
                </a:ln>
                <a:solidFill>
                  <a:prstClr val="white"/>
                </a:solidFill>
                <a:effectLst/>
                <a:uLnTx/>
                <a:uFillTx/>
                <a:latin typeface="Open Sans"/>
                <a:ea typeface="+mj-ea"/>
                <a:cs typeface="+mj-cs"/>
              </a:rPr>
              <a:t>Teilnehmer</a:t>
            </a:r>
            <a:r>
              <a:rPr kumimoji="0" lang="en-GB" sz="1600" b="0" i="0" u="none" strike="noStrike" kern="1200" cap="none" spc="0" normalizeH="0" baseline="0" noProof="0" dirty="0">
                <a:ln>
                  <a:noFill/>
                </a:ln>
                <a:solidFill>
                  <a:prstClr val="white"/>
                </a:solidFill>
                <a:effectLst/>
                <a:uLnTx/>
                <a:uFillTx/>
                <a:latin typeface="Open Sans"/>
                <a:ea typeface="+mj-ea"/>
                <a:cs typeface="+mj-cs"/>
              </a:rPr>
              <a:t> </a:t>
            </a:r>
            <a:r>
              <a:rPr kumimoji="0" lang="en-GB" sz="1600" b="0" i="0" u="none" strike="noStrike" kern="1200" cap="none" spc="0" normalizeH="0" baseline="0" noProof="0" dirty="0" err="1">
                <a:ln>
                  <a:noFill/>
                </a:ln>
                <a:solidFill>
                  <a:prstClr val="white"/>
                </a:solidFill>
                <a:effectLst/>
                <a:uLnTx/>
                <a:uFillTx/>
                <a:latin typeface="Open Sans"/>
                <a:ea typeface="+mj-ea"/>
                <a:cs typeface="+mj-cs"/>
              </a:rPr>
              <a:t>eingeladen</a:t>
            </a:r>
            <a:endParaRPr kumimoji="0" lang="en-GB" sz="1600" b="0" i="0" u="none" strike="noStrike" kern="1200" cap="none" spc="0" normalizeH="0" baseline="0" noProof="0" dirty="0">
              <a:ln>
                <a:noFill/>
              </a:ln>
              <a:solidFill>
                <a:prstClr val="white"/>
              </a:solidFill>
              <a:effectLst/>
              <a:uLnTx/>
              <a:uFillTx/>
              <a:latin typeface="Open Sans"/>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Open Sans"/>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Open Sans"/>
                <a:ea typeface="+mj-ea"/>
                <a:cs typeface="+mj-cs"/>
              </a:rPr>
              <a:t>Selbst-Anmeldung</a:t>
            </a:r>
            <a:r>
              <a:rPr kumimoji="0" lang="en-GB" sz="1600" b="0" i="0" u="none" strike="noStrike" kern="1200" cap="none" spc="0" normalizeH="0" baseline="0" noProof="0" dirty="0">
                <a:ln>
                  <a:noFill/>
                </a:ln>
                <a:solidFill>
                  <a:prstClr val="white"/>
                </a:solidFill>
                <a:effectLst/>
                <a:uLnTx/>
                <a:uFillTx/>
                <a:latin typeface="Open Sans"/>
                <a:ea typeface="+mj-ea"/>
                <a:cs typeface="+mj-cs"/>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Open Sans"/>
                <a:ea typeface="+mj-ea"/>
                <a:cs typeface="+mj-cs"/>
              </a:rPr>
              <a:t>Mitglieder</a:t>
            </a:r>
            <a:r>
              <a:rPr kumimoji="0" lang="en-GB" sz="1600" b="0" i="0" u="none" strike="noStrike" kern="1200" cap="none" spc="0" normalizeH="0" baseline="0" noProof="0" dirty="0">
                <a:ln>
                  <a:noFill/>
                </a:ln>
                <a:solidFill>
                  <a:prstClr val="white"/>
                </a:solidFill>
                <a:effectLst/>
                <a:uLnTx/>
                <a:uFillTx/>
                <a:latin typeface="Open Sans"/>
                <a:ea typeface="+mj-ea"/>
                <a:cs typeface="+mj-cs"/>
              </a:rPr>
              <a:t> </a:t>
            </a:r>
            <a:r>
              <a:rPr kumimoji="0" lang="en-GB" sz="1600" b="0" i="0" u="none" strike="noStrike" kern="1200" cap="none" spc="0" normalizeH="0" baseline="0" noProof="0" dirty="0" err="1">
                <a:ln>
                  <a:noFill/>
                </a:ln>
                <a:solidFill>
                  <a:prstClr val="white"/>
                </a:solidFill>
                <a:effectLst/>
                <a:uLnTx/>
                <a:uFillTx/>
                <a:latin typeface="Open Sans"/>
                <a:ea typeface="+mj-ea"/>
                <a:cs typeface="+mj-cs"/>
              </a:rPr>
              <a:t>können</a:t>
            </a:r>
            <a:r>
              <a:rPr kumimoji="0" lang="en-GB" sz="1600" b="0" i="0" u="none" strike="noStrike" kern="1200" cap="none" spc="0" normalizeH="0" baseline="0" noProof="0" dirty="0">
                <a:ln>
                  <a:noFill/>
                </a:ln>
                <a:solidFill>
                  <a:prstClr val="white"/>
                </a:solidFill>
                <a:effectLst/>
                <a:uLnTx/>
                <a:uFillTx/>
                <a:latin typeface="Open Sans"/>
                <a:ea typeface="+mj-ea"/>
                <a:cs typeface="+mj-cs"/>
              </a:rPr>
              <a:t> </a:t>
            </a:r>
            <a:r>
              <a:rPr kumimoji="0" lang="en-GB" sz="1600" b="0" i="0" u="none" strike="noStrike" kern="1200" cap="none" spc="0" normalizeH="0" baseline="0" noProof="0" dirty="0" err="1">
                <a:ln>
                  <a:noFill/>
                </a:ln>
                <a:solidFill>
                  <a:prstClr val="white"/>
                </a:solidFill>
                <a:effectLst/>
                <a:uLnTx/>
                <a:uFillTx/>
                <a:latin typeface="Open Sans"/>
                <a:ea typeface="+mj-ea"/>
                <a:cs typeface="+mj-cs"/>
              </a:rPr>
              <a:t>sich</a:t>
            </a:r>
            <a:r>
              <a:rPr kumimoji="0" lang="en-GB" sz="1600" b="0" i="0" u="none" strike="noStrike" kern="1200" cap="none" spc="0" normalizeH="0" baseline="0" noProof="0" dirty="0">
                <a:ln>
                  <a:noFill/>
                </a:ln>
                <a:solidFill>
                  <a:prstClr val="white"/>
                </a:solidFill>
                <a:effectLst/>
                <a:uLnTx/>
                <a:uFillTx/>
                <a:latin typeface="Open Sans"/>
                <a:ea typeface="+mj-ea"/>
                <a:cs typeface="+mj-cs"/>
              </a:rPr>
              <a:t> für </a:t>
            </a:r>
            <a:r>
              <a:rPr kumimoji="0" lang="en-GB" sz="1600" b="0" i="0" u="none" strike="noStrike" kern="1200" cap="none" spc="0" normalizeH="0" baseline="0" noProof="0" dirty="0" err="1">
                <a:ln>
                  <a:noFill/>
                </a:ln>
                <a:solidFill>
                  <a:prstClr val="white"/>
                </a:solidFill>
                <a:effectLst/>
                <a:uLnTx/>
                <a:uFillTx/>
                <a:latin typeface="Open Sans"/>
                <a:ea typeface="+mj-ea"/>
                <a:cs typeface="+mj-cs"/>
              </a:rPr>
              <a:t>eine</a:t>
            </a:r>
            <a:r>
              <a:rPr kumimoji="0" lang="en-GB" sz="1600" b="0" i="0" u="none" strike="noStrike" kern="1200" cap="none" spc="0" normalizeH="0" baseline="0" noProof="0" dirty="0">
                <a:ln>
                  <a:noFill/>
                </a:ln>
                <a:solidFill>
                  <a:prstClr val="white"/>
                </a:solidFill>
                <a:effectLst/>
                <a:uLnTx/>
                <a:uFillTx/>
                <a:latin typeface="Open Sans"/>
                <a:ea typeface="+mj-ea"/>
                <a:cs typeface="+mj-cs"/>
              </a:rPr>
              <a:t> </a:t>
            </a:r>
            <a:r>
              <a:rPr kumimoji="0" lang="en-GB" sz="1600" b="0" i="0" u="none" strike="noStrike" kern="1200" cap="none" spc="0" normalizeH="0" baseline="0" noProof="0" dirty="0" err="1">
                <a:ln>
                  <a:noFill/>
                </a:ln>
                <a:solidFill>
                  <a:prstClr val="white"/>
                </a:solidFill>
                <a:effectLst/>
                <a:uLnTx/>
                <a:uFillTx/>
                <a:latin typeface="Open Sans"/>
                <a:ea typeface="+mj-ea"/>
                <a:cs typeface="+mj-cs"/>
              </a:rPr>
              <a:t>Veranstaltung</a:t>
            </a:r>
            <a:r>
              <a:rPr kumimoji="0" lang="en-GB" sz="1600" b="0" i="0" u="none" strike="noStrike" kern="1200" cap="none" spc="0" normalizeH="0" baseline="0" noProof="0" dirty="0">
                <a:ln>
                  <a:noFill/>
                </a:ln>
                <a:solidFill>
                  <a:prstClr val="white"/>
                </a:solidFill>
                <a:effectLst/>
                <a:uLnTx/>
                <a:uFillTx/>
                <a:latin typeface="Open Sans"/>
                <a:ea typeface="+mj-ea"/>
                <a:cs typeface="+mj-cs"/>
              </a:rPr>
              <a:t> </a:t>
            </a:r>
            <a:r>
              <a:rPr kumimoji="0" lang="en-GB" sz="1600" b="0" i="0" u="none" strike="noStrike" kern="1200" cap="none" spc="0" normalizeH="0" baseline="0" noProof="0" dirty="0" err="1">
                <a:ln>
                  <a:noFill/>
                </a:ln>
                <a:solidFill>
                  <a:prstClr val="white"/>
                </a:solidFill>
                <a:effectLst/>
                <a:uLnTx/>
                <a:uFillTx/>
                <a:latin typeface="Open Sans"/>
                <a:ea typeface="+mj-ea"/>
                <a:cs typeface="+mj-cs"/>
              </a:rPr>
              <a:t>anmelden</a:t>
            </a:r>
            <a:r>
              <a:rPr kumimoji="0" lang="en-GB" sz="1600" b="0" i="0" u="none" strike="noStrike" kern="1200" cap="none" spc="0" normalizeH="0" baseline="0" noProof="0" dirty="0">
                <a:ln>
                  <a:noFill/>
                </a:ln>
                <a:solidFill>
                  <a:prstClr val="white"/>
                </a:solidFill>
                <a:effectLst/>
                <a:uLnTx/>
                <a:uFillTx/>
                <a:latin typeface="Open Sans"/>
                <a:ea typeface="+mj-ea"/>
                <a:cs typeface="+mj-cs"/>
              </a:rPr>
              <a:t> </a:t>
            </a:r>
          </a:p>
        </p:txBody>
      </p:sp>
      <p:sp>
        <p:nvSpPr>
          <p:cNvPr id="11" name="TextBox 10">
            <a:extLst>
              <a:ext uri="{FF2B5EF4-FFF2-40B4-BE49-F238E27FC236}">
                <a16:creationId xmlns:a16="http://schemas.microsoft.com/office/drawing/2014/main" id="{9316F58B-6C63-B74A-9968-E755FBFA03BF}"/>
              </a:ext>
            </a:extLst>
          </p:cNvPr>
          <p:cNvSpPr txBox="1"/>
          <p:nvPr/>
        </p:nvSpPr>
        <p:spPr>
          <a:xfrm>
            <a:off x="9057940" y="249199"/>
            <a:ext cx="2907504" cy="341632"/>
          </a:xfrm>
          <a:prstGeom prst="rect">
            <a:avLst/>
          </a:prstGeom>
          <a:noFill/>
        </p:spPr>
        <p:txBody>
          <a:bodyPr wrap="square" rtlCol="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lumMod val="95000"/>
                  </a:prstClr>
                </a:solidFill>
                <a:effectLst/>
                <a:uLnTx/>
                <a:uFillTx/>
                <a:latin typeface="Open Sans Light"/>
                <a:ea typeface="+mn-ea"/>
                <a:cs typeface="+mn-cs"/>
              </a:rPr>
              <a:t>Event Hub</a:t>
            </a:r>
          </a:p>
        </p:txBody>
      </p:sp>
      <p:cxnSp>
        <p:nvCxnSpPr>
          <p:cNvPr id="12" name="Straight Connector 11">
            <a:extLst>
              <a:ext uri="{FF2B5EF4-FFF2-40B4-BE49-F238E27FC236}">
                <a16:creationId xmlns:a16="http://schemas.microsoft.com/office/drawing/2014/main" id="{166A9D23-91B8-9343-9710-975F76904D76}"/>
              </a:ext>
            </a:extLst>
          </p:cNvPr>
          <p:cNvCxnSpPr>
            <a:cxnSpLocks/>
          </p:cNvCxnSpPr>
          <p:nvPr/>
        </p:nvCxnSpPr>
        <p:spPr>
          <a:xfrm flipH="1">
            <a:off x="11293448" y="544163"/>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picture containing text, clipart&#10;&#10;Description automatically generated">
            <a:extLst>
              <a:ext uri="{FF2B5EF4-FFF2-40B4-BE49-F238E27FC236}">
                <a16:creationId xmlns:a16="http://schemas.microsoft.com/office/drawing/2014/main" id="{44B870E2-60D1-9892-649F-C1F1E81D27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5989840"/>
            <a:ext cx="1917700" cy="557008"/>
          </a:xfrm>
          <a:prstGeom prst="rect">
            <a:avLst/>
          </a:prstGeom>
        </p:spPr>
      </p:pic>
      <p:pic>
        <p:nvPicPr>
          <p:cNvPr id="3" name="Picture 2" descr="A computer with a calendar screen&#10;&#10;Description automatically generated">
            <a:extLst>
              <a:ext uri="{FF2B5EF4-FFF2-40B4-BE49-F238E27FC236}">
                <a16:creationId xmlns:a16="http://schemas.microsoft.com/office/drawing/2014/main" id="{83D86EF3-FE92-CE29-D74F-66CF950422C9}"/>
              </a:ext>
            </a:extLst>
          </p:cNvPr>
          <p:cNvPicPr>
            <a:picLocks noChangeAspect="1"/>
          </p:cNvPicPr>
          <p:nvPr/>
        </p:nvPicPr>
        <p:blipFill rotWithShape="1">
          <a:blip r:embed="rId4"/>
          <a:srcRect l="5195" t="-719" r="4345" b="719"/>
          <a:stretch/>
        </p:blipFill>
        <p:spPr>
          <a:xfrm>
            <a:off x="-1288345" y="-185062"/>
            <a:ext cx="8983921" cy="7126552"/>
          </a:xfrm>
          <a:prstGeom prst="rect">
            <a:avLst/>
          </a:prstGeom>
        </p:spPr>
      </p:pic>
    </p:spTree>
    <p:extLst>
      <p:ext uri="{BB962C8B-B14F-4D97-AF65-F5344CB8AC3E}">
        <p14:creationId xmlns:p14="http://schemas.microsoft.com/office/powerpoint/2010/main" val="19638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around a table&#10;&#10;Description automatically generated">
            <a:extLst>
              <a:ext uri="{FF2B5EF4-FFF2-40B4-BE49-F238E27FC236}">
                <a16:creationId xmlns:a16="http://schemas.microsoft.com/office/drawing/2014/main" id="{FC2DECBD-E1E4-162F-AEFC-A91CBFDFD0BD}"/>
              </a:ext>
            </a:extLst>
          </p:cNvPr>
          <p:cNvPicPr>
            <a:picLocks noChangeAspect="1"/>
          </p:cNvPicPr>
          <p:nvPr/>
        </p:nvPicPr>
        <p:blipFill rotWithShape="1">
          <a:blip r:embed="rId3">
            <a:extLst>
              <a:ext uri="{28A0092B-C50C-407E-A947-70E740481C1C}">
                <a14:useLocalDpi xmlns:a14="http://schemas.microsoft.com/office/drawing/2010/main" val="0"/>
              </a:ext>
            </a:extLst>
          </a:blip>
          <a:srcRect t="10404" b="55221"/>
          <a:stretch/>
        </p:blipFill>
        <p:spPr>
          <a:xfrm>
            <a:off x="0" y="-2"/>
            <a:ext cx="12192001" cy="2794001"/>
          </a:xfrm>
          <a:prstGeom prst="rect">
            <a:avLst/>
          </a:prstGeom>
        </p:spPr>
      </p:pic>
      <p:sp>
        <p:nvSpPr>
          <p:cNvPr id="23" name="Rectangle 22"/>
          <p:cNvSpPr/>
          <p:nvPr/>
        </p:nvSpPr>
        <p:spPr>
          <a:xfrm rot="-5400000">
            <a:off x="4630147" y="-4688454"/>
            <a:ext cx="2907887" cy="1221581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2E738F6-43C0-8E4F-A3C5-E41CE38E706D}"/>
              </a:ext>
            </a:extLst>
          </p:cNvPr>
          <p:cNvSpPr txBox="1"/>
          <p:nvPr/>
        </p:nvSpPr>
        <p:spPr>
          <a:xfrm>
            <a:off x="6407289" y="-341632"/>
            <a:ext cx="2907504" cy="341632"/>
          </a:xfrm>
          <a:prstGeom prst="rect">
            <a:avLst/>
          </a:prstGeom>
          <a:noFill/>
        </p:spPr>
        <p:txBody>
          <a:bodyPr wrap="square" lIns="91440" tIns="45720" rIns="91440" bIns="45720" rtlCol="0" anchor="t">
            <a:spAutoFit/>
          </a:bodyPr>
          <a:lstStyle/>
          <a:p>
            <a:pPr>
              <a:lnSpc>
                <a:spcPct val="90000"/>
              </a:lnSpc>
            </a:pPr>
            <a:r>
              <a:rPr lang="en-GB" dirty="0">
                <a:solidFill>
                  <a:schemeClr val="bg1">
                    <a:lumMod val="95000"/>
                  </a:schemeClr>
                </a:solidFill>
                <a:latin typeface="+mj-lt"/>
              </a:rPr>
              <a:t>Branding </a:t>
            </a:r>
            <a:endParaRPr lang="en-US" dirty="0"/>
          </a:p>
        </p:txBody>
      </p:sp>
      <p:sp>
        <p:nvSpPr>
          <p:cNvPr id="19" name="Title 1">
            <a:extLst>
              <a:ext uri="{FF2B5EF4-FFF2-40B4-BE49-F238E27FC236}">
                <a16:creationId xmlns:a16="http://schemas.microsoft.com/office/drawing/2014/main" id="{B8F56BE5-2725-F1A1-D02F-883F97F5A0CE}"/>
              </a:ext>
            </a:extLst>
          </p:cNvPr>
          <p:cNvSpPr txBox="1">
            <a:spLocks/>
          </p:cNvSpPr>
          <p:nvPr/>
        </p:nvSpPr>
        <p:spPr>
          <a:xfrm>
            <a:off x="201687" y="5545812"/>
            <a:ext cx="3143080" cy="332592"/>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r>
              <a:rPr lang="en-GB" sz="1400" b="1" dirty="0"/>
              <a:t>Share My Time</a:t>
            </a:r>
            <a:endParaRPr lang="en-GB" sz="700" dirty="0"/>
          </a:p>
        </p:txBody>
      </p:sp>
      <p:sp>
        <p:nvSpPr>
          <p:cNvPr id="25" name="Title 1">
            <a:extLst>
              <a:ext uri="{FF2B5EF4-FFF2-40B4-BE49-F238E27FC236}">
                <a16:creationId xmlns:a16="http://schemas.microsoft.com/office/drawing/2014/main" id="{1EF2DDB6-DA6B-73D4-AFC2-4F84E7953016}"/>
              </a:ext>
            </a:extLst>
          </p:cNvPr>
          <p:cNvSpPr txBox="1">
            <a:spLocks/>
          </p:cNvSpPr>
          <p:nvPr/>
        </p:nvSpPr>
        <p:spPr>
          <a:xfrm>
            <a:off x="8856542" y="4176467"/>
            <a:ext cx="3143080" cy="1262077"/>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r>
              <a:rPr lang="en-GB" sz="1400" b="1" dirty="0"/>
              <a:t>Room Display</a:t>
            </a:r>
            <a:endParaRPr lang="en-GB" sz="700" dirty="0"/>
          </a:p>
          <a:p>
            <a:r>
              <a:rPr lang="en-GB" sz="1400" dirty="0"/>
              <a:t>See if the room is free or busy including meeting details.</a:t>
            </a:r>
          </a:p>
          <a:p>
            <a:r>
              <a:rPr lang="en-GB" sz="1400" dirty="0"/>
              <a:t>Quick book an available room</a:t>
            </a:r>
          </a:p>
        </p:txBody>
      </p:sp>
      <p:sp>
        <p:nvSpPr>
          <p:cNvPr id="26" name="TextBox 25">
            <a:extLst>
              <a:ext uri="{FF2B5EF4-FFF2-40B4-BE49-F238E27FC236}">
                <a16:creationId xmlns:a16="http://schemas.microsoft.com/office/drawing/2014/main" id="{3CD8176C-4B73-6A72-55A3-13BE485564EB}"/>
              </a:ext>
            </a:extLst>
          </p:cNvPr>
          <p:cNvSpPr txBox="1"/>
          <p:nvPr/>
        </p:nvSpPr>
        <p:spPr>
          <a:xfrm>
            <a:off x="609600" y="544162"/>
            <a:ext cx="12464578" cy="923330"/>
          </a:xfrm>
          <a:prstGeom prst="rect">
            <a:avLst/>
          </a:prstGeom>
          <a:noFill/>
        </p:spPr>
        <p:txBody>
          <a:bodyPr wrap="square" lIns="91440" tIns="45720" rIns="91440" bIns="45720" rtlCol="0" anchor="t">
            <a:spAutoFit/>
          </a:bodyPr>
          <a:lstStyle/>
          <a:p>
            <a:pPr>
              <a:lnSpc>
                <a:spcPct val="90000"/>
              </a:lnSpc>
            </a:pPr>
            <a:r>
              <a:rPr lang="en-GB" sz="3600" dirty="0">
                <a:solidFill>
                  <a:schemeClr val="bg1"/>
                </a:solidFill>
              </a:rPr>
              <a:t>Branding</a:t>
            </a:r>
          </a:p>
          <a:p>
            <a:pPr>
              <a:lnSpc>
                <a:spcPct val="90000"/>
              </a:lnSpc>
            </a:pPr>
            <a:r>
              <a:rPr lang="en-GB" sz="2400" dirty="0" err="1">
                <a:solidFill>
                  <a:schemeClr val="bg1"/>
                </a:solidFill>
                <a:ea typeface="Open Sans Light"/>
                <a:cs typeface="Open Sans Light"/>
              </a:rPr>
              <a:t>Passen</a:t>
            </a:r>
            <a:r>
              <a:rPr lang="en-GB" sz="2400" dirty="0">
                <a:solidFill>
                  <a:schemeClr val="bg1"/>
                </a:solidFill>
                <a:ea typeface="Open Sans Light"/>
                <a:cs typeface="Open Sans Light"/>
              </a:rPr>
              <a:t> Sie </a:t>
            </a:r>
            <a:r>
              <a:rPr lang="en-GB" sz="2400" dirty="0" err="1">
                <a:solidFill>
                  <a:schemeClr val="bg1"/>
                </a:solidFill>
                <a:ea typeface="Open Sans Light"/>
                <a:cs typeface="Open Sans Light"/>
              </a:rPr>
              <a:t>Ihr</a:t>
            </a:r>
            <a:r>
              <a:rPr lang="en-GB" sz="2400" dirty="0">
                <a:solidFill>
                  <a:schemeClr val="bg1"/>
                </a:solidFill>
                <a:ea typeface="Open Sans Light"/>
                <a:cs typeface="Open Sans Light"/>
              </a:rPr>
              <a:t> </a:t>
            </a:r>
            <a:r>
              <a:rPr lang="en-GB" sz="2400" dirty="0" err="1">
                <a:solidFill>
                  <a:schemeClr val="bg1"/>
                </a:solidFill>
                <a:ea typeface="Open Sans Light"/>
                <a:cs typeface="Open Sans Light"/>
              </a:rPr>
              <a:t>OnTime</a:t>
            </a:r>
            <a:r>
              <a:rPr lang="en-GB" sz="2400" dirty="0">
                <a:solidFill>
                  <a:schemeClr val="bg1"/>
                </a:solidFill>
                <a:ea typeface="Open Sans Light"/>
                <a:cs typeface="Open Sans Light"/>
              </a:rPr>
              <a:t> an</a:t>
            </a:r>
          </a:p>
        </p:txBody>
      </p:sp>
      <p:pic>
        <p:nvPicPr>
          <p:cNvPr id="2" name="Picture 1" descr="A screenshot of a computer&#10;&#10;Description automatically generated">
            <a:extLst>
              <a:ext uri="{FF2B5EF4-FFF2-40B4-BE49-F238E27FC236}">
                <a16:creationId xmlns:a16="http://schemas.microsoft.com/office/drawing/2014/main" id="{5A141E91-BEFD-44C6-2085-CF69519DD2A5}"/>
              </a:ext>
            </a:extLst>
          </p:cNvPr>
          <p:cNvPicPr>
            <a:picLocks noChangeAspect="1"/>
          </p:cNvPicPr>
          <p:nvPr/>
        </p:nvPicPr>
        <p:blipFill rotWithShape="1">
          <a:blip r:embed="rId4"/>
          <a:srcRect l="-1" r="34746"/>
          <a:stretch/>
        </p:blipFill>
        <p:spPr>
          <a:xfrm>
            <a:off x="4442191" y="1995546"/>
            <a:ext cx="3994143" cy="3442998"/>
          </a:xfrm>
          <a:prstGeom prst="rect">
            <a:avLst/>
          </a:prstGeom>
          <a:effectLst>
            <a:outerShdw blurRad="50800" dist="50800" dir="5400000" algn="ctr" rotWithShape="0">
              <a:srgbClr val="000000">
                <a:alpha val="36000"/>
              </a:srgbClr>
            </a:outerShdw>
          </a:effectLst>
        </p:spPr>
      </p:pic>
      <p:pic>
        <p:nvPicPr>
          <p:cNvPr id="3" name="Picture 2" descr="A screenshot of a computer&#10;&#10;Description automatically generated">
            <a:extLst>
              <a:ext uri="{FF2B5EF4-FFF2-40B4-BE49-F238E27FC236}">
                <a16:creationId xmlns:a16="http://schemas.microsoft.com/office/drawing/2014/main" id="{D7AB1E68-F45E-6C75-F747-97AC803503EF}"/>
              </a:ext>
            </a:extLst>
          </p:cNvPr>
          <p:cNvPicPr>
            <a:picLocks noChangeAspect="1"/>
          </p:cNvPicPr>
          <p:nvPr/>
        </p:nvPicPr>
        <p:blipFill rotWithShape="1">
          <a:blip r:embed="rId5"/>
          <a:srcRect l="9576" r="31342"/>
          <a:stretch/>
        </p:blipFill>
        <p:spPr>
          <a:xfrm>
            <a:off x="8560524" y="1988335"/>
            <a:ext cx="3631475" cy="3457419"/>
          </a:xfrm>
          <a:prstGeom prst="rect">
            <a:avLst/>
          </a:prstGeom>
          <a:effectLst>
            <a:outerShdw blurRad="50800" dist="50800" dir="5400000" algn="ctr" rotWithShape="0">
              <a:srgbClr val="000000">
                <a:alpha val="36000"/>
              </a:srgbClr>
            </a:outerShdw>
          </a:effectLst>
        </p:spPr>
      </p:pic>
      <p:pic>
        <p:nvPicPr>
          <p:cNvPr id="4" name="Picture 3" descr="A screenshot of a calendar&#10;&#10;Description automatically generated">
            <a:extLst>
              <a:ext uri="{FF2B5EF4-FFF2-40B4-BE49-F238E27FC236}">
                <a16:creationId xmlns:a16="http://schemas.microsoft.com/office/drawing/2014/main" id="{3DC1AD39-7962-998E-A275-2691CAB6AA0B}"/>
              </a:ext>
            </a:extLst>
          </p:cNvPr>
          <p:cNvPicPr>
            <a:picLocks noChangeAspect="1"/>
          </p:cNvPicPr>
          <p:nvPr/>
        </p:nvPicPr>
        <p:blipFill rotWithShape="1">
          <a:blip r:embed="rId6"/>
          <a:srcRect l="13712" t="-209" r="15741" b="209"/>
          <a:stretch/>
        </p:blipFill>
        <p:spPr>
          <a:xfrm>
            <a:off x="-8466" y="1995546"/>
            <a:ext cx="4318000" cy="3442998"/>
          </a:xfrm>
          <a:prstGeom prst="rect">
            <a:avLst/>
          </a:prstGeom>
          <a:effectLst>
            <a:outerShdw blurRad="50800" dist="50800" dir="5400000" algn="ctr" rotWithShape="0">
              <a:srgbClr val="000000">
                <a:alpha val="36000"/>
              </a:srgbClr>
            </a:outerShdw>
          </a:effectLst>
        </p:spPr>
      </p:pic>
      <p:sp>
        <p:nvSpPr>
          <p:cNvPr id="5" name="TextBox 4">
            <a:extLst>
              <a:ext uri="{FF2B5EF4-FFF2-40B4-BE49-F238E27FC236}">
                <a16:creationId xmlns:a16="http://schemas.microsoft.com/office/drawing/2014/main" id="{5A0DDFA4-7F84-EFC0-388B-E69C7EFBBCFA}"/>
              </a:ext>
            </a:extLst>
          </p:cNvPr>
          <p:cNvSpPr txBox="1"/>
          <p:nvPr/>
        </p:nvSpPr>
        <p:spPr>
          <a:xfrm>
            <a:off x="8436334" y="205569"/>
            <a:ext cx="3562161" cy="341632"/>
          </a:xfrm>
          <a:prstGeom prst="rect">
            <a:avLst/>
          </a:prstGeom>
          <a:noFill/>
        </p:spPr>
        <p:txBody>
          <a:bodyPr wrap="square" rtlCol="0">
            <a:spAutoFit/>
          </a:bodyPr>
          <a:lstStyle/>
          <a:p>
            <a:pPr algn="r">
              <a:lnSpc>
                <a:spcPct val="90000"/>
              </a:lnSpc>
            </a:pPr>
            <a:r>
              <a:rPr lang="en-GB" dirty="0">
                <a:solidFill>
                  <a:schemeClr val="bg1">
                    <a:lumMod val="95000"/>
                  </a:schemeClr>
                </a:solidFill>
                <a:latin typeface="+mj-lt"/>
              </a:rPr>
              <a:t>Branding</a:t>
            </a:r>
          </a:p>
        </p:txBody>
      </p:sp>
      <p:cxnSp>
        <p:nvCxnSpPr>
          <p:cNvPr id="6" name="Straight Connector 5">
            <a:extLst>
              <a:ext uri="{FF2B5EF4-FFF2-40B4-BE49-F238E27FC236}">
                <a16:creationId xmlns:a16="http://schemas.microsoft.com/office/drawing/2014/main" id="{57C6A86B-0213-2EA2-BB50-61E7E68B9FF8}"/>
              </a:ext>
            </a:extLst>
          </p:cNvPr>
          <p:cNvCxnSpPr>
            <a:cxnSpLocks/>
          </p:cNvCxnSpPr>
          <p:nvPr/>
        </p:nvCxnSpPr>
        <p:spPr>
          <a:xfrm flipH="1">
            <a:off x="11293448" y="544163"/>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B4B54BFA-FF99-3D0A-48C2-123EEF5A2DE7}"/>
              </a:ext>
            </a:extLst>
          </p:cNvPr>
          <p:cNvSpPr txBox="1">
            <a:spLocks/>
          </p:cNvSpPr>
          <p:nvPr/>
        </p:nvSpPr>
        <p:spPr>
          <a:xfrm>
            <a:off x="4475983" y="5554206"/>
            <a:ext cx="3143080" cy="668068"/>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r>
              <a:rPr lang="en-GB" sz="1400" b="1" dirty="0"/>
              <a:t>Desktop Client</a:t>
            </a:r>
            <a:endParaRPr lang="en-GB" sz="700" dirty="0"/>
          </a:p>
          <a:p>
            <a:endParaRPr lang="en-GB" sz="1400" dirty="0"/>
          </a:p>
        </p:txBody>
      </p:sp>
      <p:sp>
        <p:nvSpPr>
          <p:cNvPr id="10" name="Title 1">
            <a:extLst>
              <a:ext uri="{FF2B5EF4-FFF2-40B4-BE49-F238E27FC236}">
                <a16:creationId xmlns:a16="http://schemas.microsoft.com/office/drawing/2014/main" id="{D2420535-D430-53B7-DEFA-6F19FF856F2C}"/>
              </a:ext>
            </a:extLst>
          </p:cNvPr>
          <p:cNvSpPr txBox="1">
            <a:spLocks/>
          </p:cNvSpPr>
          <p:nvPr/>
        </p:nvSpPr>
        <p:spPr>
          <a:xfrm>
            <a:off x="8750279" y="5554206"/>
            <a:ext cx="3143080" cy="332592"/>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r>
              <a:rPr lang="en-GB" sz="1400" b="1" dirty="0"/>
              <a:t>Pollarity</a:t>
            </a:r>
          </a:p>
        </p:txBody>
      </p:sp>
    </p:spTree>
    <p:extLst>
      <p:ext uri="{BB962C8B-B14F-4D97-AF65-F5344CB8AC3E}">
        <p14:creationId xmlns:p14="http://schemas.microsoft.com/office/powerpoint/2010/main" val="396896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sitting at a table&#10;&#10;Description automatically generated">
            <a:extLst>
              <a:ext uri="{FF2B5EF4-FFF2-40B4-BE49-F238E27FC236}">
                <a16:creationId xmlns:a16="http://schemas.microsoft.com/office/drawing/2014/main" id="{31ED5AF5-AD05-45E9-A6E7-D5CC61658485}"/>
              </a:ext>
            </a:extLst>
          </p:cNvPr>
          <p:cNvPicPr>
            <a:picLocks noGrp="1" noChangeAspect="1"/>
          </p:cNvPicPr>
          <p:nvPr>
            <p:ph type="pic" sz="quarter" idx="16"/>
          </p:nvPr>
        </p:nvPicPr>
        <p:blipFill rotWithShape="1">
          <a:blip r:embed="rId2" cstate="hqprint">
            <a:extLst>
              <a:ext uri="{28A0092B-C50C-407E-A947-70E740481C1C}">
                <a14:useLocalDpi xmlns:a14="http://schemas.microsoft.com/office/drawing/2010/main"/>
              </a:ext>
            </a:extLst>
          </a:blip>
          <a:srcRect/>
          <a:stretch/>
        </p:blipFill>
        <p:spPr>
          <a:xfrm>
            <a:off x="-7472" y="0"/>
            <a:ext cx="5081588" cy="6858000"/>
          </a:xfrm>
        </p:spPr>
      </p:pic>
      <p:sp>
        <p:nvSpPr>
          <p:cNvPr id="20" name="Rectangle 19"/>
          <p:cNvSpPr/>
          <p:nvPr/>
        </p:nvSpPr>
        <p:spPr>
          <a:xfrm>
            <a:off x="0" y="4136571"/>
            <a:ext cx="5081588" cy="2721429"/>
          </a:xfrm>
          <a:prstGeom prst="rect">
            <a:avLst/>
          </a:prstGeom>
          <a:gradFill flip="none" rotWithShape="1">
            <a:gsLst>
              <a:gs pos="0">
                <a:schemeClr val="accent1">
                  <a:alpha val="0"/>
                </a:schemeClr>
              </a:gs>
              <a:gs pos="100000">
                <a:schemeClr val="accent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5673977" y="2563571"/>
            <a:ext cx="5619254" cy="1730858"/>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spcAft>
                <a:spcPts val="1200"/>
              </a:spcAft>
            </a:pPr>
            <a:r>
              <a:rPr lang="en-GB" sz="1800" dirty="0"/>
              <a:t>Die Freemium-Version </a:t>
            </a:r>
            <a:r>
              <a:rPr lang="en-GB" sz="1800" dirty="0" err="1"/>
              <a:t>ist</a:t>
            </a:r>
            <a:r>
              <a:rPr lang="en-GB" sz="1800" dirty="0"/>
              <a:t> </a:t>
            </a:r>
            <a:r>
              <a:rPr lang="en-GB" sz="1800" dirty="0" err="1"/>
              <a:t>eine</a:t>
            </a:r>
            <a:r>
              <a:rPr lang="en-GB" sz="1800" dirty="0"/>
              <a:t> </a:t>
            </a:r>
            <a:r>
              <a:rPr lang="en-GB" sz="1800" dirty="0" err="1"/>
              <a:t>völlig</a:t>
            </a:r>
            <a:r>
              <a:rPr lang="en-GB" sz="1800" dirty="0"/>
              <a:t> </a:t>
            </a:r>
            <a:r>
              <a:rPr lang="en-GB" sz="1800" dirty="0" err="1"/>
              <a:t>kostenlose</a:t>
            </a:r>
            <a:r>
              <a:rPr lang="en-GB" sz="1800" dirty="0"/>
              <a:t> Version des OnTime Group Calendar für HCL Domino CCB-</a:t>
            </a:r>
            <a:r>
              <a:rPr lang="en-GB" sz="1800" dirty="0" err="1"/>
              <a:t>lizenzierte</a:t>
            </a:r>
            <a:r>
              <a:rPr lang="en-GB" sz="1800" dirty="0"/>
              <a:t> </a:t>
            </a:r>
            <a:r>
              <a:rPr lang="en-GB" sz="1800" dirty="0" err="1"/>
              <a:t>Organisationen</a:t>
            </a:r>
            <a:r>
              <a:rPr lang="en-GB" sz="1800" dirty="0"/>
              <a:t>, </a:t>
            </a:r>
            <a:r>
              <a:rPr lang="en-GB" sz="1800" dirty="0" err="1"/>
              <a:t>jedoch</a:t>
            </a:r>
            <a:r>
              <a:rPr lang="en-GB" sz="1800" dirty="0"/>
              <a:t> </a:t>
            </a:r>
            <a:r>
              <a:rPr lang="en-GB" sz="1800" dirty="0" err="1"/>
              <a:t>mit</a:t>
            </a:r>
            <a:r>
              <a:rPr lang="en-GB" sz="1800" dirty="0"/>
              <a:t> </a:t>
            </a:r>
            <a:r>
              <a:rPr lang="en-GB" sz="1800" dirty="0" err="1"/>
              <a:t>eingeschränkten</a:t>
            </a:r>
            <a:r>
              <a:rPr lang="en-GB" sz="1800" dirty="0"/>
              <a:t> </a:t>
            </a:r>
            <a:r>
              <a:rPr lang="en-GB" sz="1800" dirty="0" err="1"/>
              <a:t>Funktionen</a:t>
            </a:r>
            <a:r>
              <a:rPr lang="en-GB" sz="1800" dirty="0"/>
              <a:t> </a:t>
            </a:r>
            <a:r>
              <a:rPr lang="en-GB" sz="1800" dirty="0" err="1"/>
              <a:t>im</a:t>
            </a:r>
            <a:r>
              <a:rPr lang="en-GB" sz="1800" dirty="0"/>
              <a:t> </a:t>
            </a:r>
            <a:r>
              <a:rPr lang="en-GB" sz="1800" dirty="0" err="1"/>
              <a:t>Vergleich</a:t>
            </a:r>
            <a:r>
              <a:rPr lang="en-GB" sz="1800" dirty="0"/>
              <a:t> </a:t>
            </a:r>
            <a:r>
              <a:rPr lang="en-GB" sz="1800" dirty="0" err="1"/>
              <a:t>zum</a:t>
            </a:r>
            <a:r>
              <a:rPr lang="en-GB" sz="1800" dirty="0"/>
              <a:t> Premium-</a:t>
            </a:r>
            <a:r>
              <a:rPr lang="en-GB" sz="1800" dirty="0" err="1"/>
              <a:t>Produkt</a:t>
            </a:r>
            <a:r>
              <a:rPr lang="en-GB" sz="1800" dirty="0"/>
              <a:t> und den Add-Ons.</a:t>
            </a:r>
          </a:p>
        </p:txBody>
      </p:sp>
      <p:sp>
        <p:nvSpPr>
          <p:cNvPr id="5" name="TextBox 4"/>
          <p:cNvSpPr txBox="1"/>
          <p:nvPr/>
        </p:nvSpPr>
        <p:spPr>
          <a:xfrm>
            <a:off x="5674773" y="1688197"/>
            <a:ext cx="6095204" cy="646331"/>
          </a:xfrm>
          <a:prstGeom prst="rect">
            <a:avLst/>
          </a:prstGeom>
          <a:noFill/>
        </p:spPr>
        <p:txBody>
          <a:bodyPr wrap="square" rtlCol="0">
            <a:spAutoFit/>
          </a:bodyPr>
          <a:lstStyle/>
          <a:p>
            <a:r>
              <a:rPr lang="en-GB" sz="3600" dirty="0">
                <a:solidFill>
                  <a:schemeClr val="tx2"/>
                </a:solidFill>
              </a:rPr>
              <a:t>Was </a:t>
            </a:r>
            <a:r>
              <a:rPr lang="en-GB" sz="3600" dirty="0" err="1">
                <a:solidFill>
                  <a:schemeClr val="tx2"/>
                </a:solidFill>
              </a:rPr>
              <a:t>ist</a:t>
            </a:r>
            <a:r>
              <a:rPr lang="en-GB" sz="3600" dirty="0">
                <a:solidFill>
                  <a:schemeClr val="tx2"/>
                </a:solidFill>
              </a:rPr>
              <a:t> OnTime Freemium?</a:t>
            </a:r>
          </a:p>
        </p:txBody>
      </p:sp>
      <p:sp>
        <p:nvSpPr>
          <p:cNvPr id="11" name="Rounded Rectangle 10">
            <a:extLst>
              <a:ext uri="{FF2B5EF4-FFF2-40B4-BE49-F238E27FC236}">
                <a16:creationId xmlns:a16="http://schemas.microsoft.com/office/drawing/2014/main" id="{A413E74C-9047-1744-AD04-FE1D6A545916}"/>
              </a:ext>
            </a:extLst>
          </p:cNvPr>
          <p:cNvSpPr/>
          <p:nvPr/>
        </p:nvSpPr>
        <p:spPr>
          <a:xfrm>
            <a:off x="357241" y="3941064"/>
            <a:ext cx="3007752" cy="1636776"/>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547343" y="4094794"/>
            <a:ext cx="2817649" cy="1323439"/>
          </a:xfrm>
          <a:prstGeom prst="rect">
            <a:avLst/>
          </a:prstGeom>
          <a:noFill/>
        </p:spPr>
        <p:txBody>
          <a:bodyPr wrap="square" rtlCol="0">
            <a:spAutoFit/>
          </a:bodyPr>
          <a:lstStyle/>
          <a:p>
            <a:r>
              <a:rPr lang="en-GB" sz="4000" dirty="0">
                <a:solidFill>
                  <a:schemeClr val="bg1"/>
                </a:solidFill>
              </a:rPr>
              <a:t>OnTime Freemium</a:t>
            </a:r>
          </a:p>
        </p:txBody>
      </p:sp>
      <p:pic>
        <p:nvPicPr>
          <p:cNvPr id="2" name="Picture 1" descr="Logo&#10;&#10;Description automatically generated">
            <a:extLst>
              <a:ext uri="{FF2B5EF4-FFF2-40B4-BE49-F238E27FC236}">
                <a16:creationId xmlns:a16="http://schemas.microsoft.com/office/drawing/2014/main" id="{0257BFCB-C5D2-4FA9-92C9-AAF1D4D88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Tree>
    <p:extLst>
      <p:ext uri="{BB962C8B-B14F-4D97-AF65-F5344CB8AC3E}">
        <p14:creationId xmlns:p14="http://schemas.microsoft.com/office/powerpoint/2010/main" val="407854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DC54E35-FFCE-2F4D-B040-97912B43A58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4592176" cy="6858000"/>
          </a:xfrm>
          <a:prstGeom prst="rect">
            <a:avLst/>
          </a:prstGeom>
        </p:spPr>
      </p:pic>
      <p:sp>
        <p:nvSpPr>
          <p:cNvPr id="23" name="Rectangle 22"/>
          <p:cNvSpPr/>
          <p:nvPr/>
        </p:nvSpPr>
        <p:spPr>
          <a:xfrm>
            <a:off x="0" y="0"/>
            <a:ext cx="4592176"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22E738F6-43C0-8E4F-A3C5-E41CE38E706D}"/>
              </a:ext>
            </a:extLst>
          </p:cNvPr>
          <p:cNvSpPr txBox="1"/>
          <p:nvPr/>
        </p:nvSpPr>
        <p:spPr>
          <a:xfrm>
            <a:off x="216696" y="267968"/>
            <a:ext cx="2907504" cy="341632"/>
          </a:xfrm>
          <a:prstGeom prst="rect">
            <a:avLst/>
          </a:prstGeom>
          <a:noFill/>
        </p:spPr>
        <p:txBody>
          <a:bodyPr wrap="square" rtlCol="0">
            <a:spAutoFit/>
          </a:bodyPr>
          <a:lstStyle/>
          <a:p>
            <a:pPr>
              <a:lnSpc>
                <a:spcPct val="90000"/>
              </a:lnSpc>
            </a:pPr>
            <a:r>
              <a:rPr lang="en-GB" dirty="0">
                <a:solidFill>
                  <a:schemeClr val="bg1">
                    <a:lumMod val="95000"/>
                  </a:schemeClr>
                </a:solidFill>
                <a:latin typeface="+mj-lt"/>
              </a:rPr>
              <a:t>OnTime Freemium</a:t>
            </a:r>
          </a:p>
        </p:txBody>
      </p:sp>
      <p:cxnSp>
        <p:nvCxnSpPr>
          <p:cNvPr id="24" name="Straight Connector 23">
            <a:extLst>
              <a:ext uri="{FF2B5EF4-FFF2-40B4-BE49-F238E27FC236}">
                <a16:creationId xmlns:a16="http://schemas.microsoft.com/office/drawing/2014/main" id="{485BE0E3-8BFC-D946-8CBE-97C08C9C9527}"/>
              </a:ext>
            </a:extLst>
          </p:cNvPr>
          <p:cNvCxnSpPr>
            <a:cxnSpLocks/>
          </p:cNvCxnSpPr>
          <p:nvPr/>
        </p:nvCxnSpPr>
        <p:spPr>
          <a:xfrm flipH="1">
            <a:off x="337213" y="593901"/>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9" name="Table 38">
            <a:extLst>
              <a:ext uri="{FF2B5EF4-FFF2-40B4-BE49-F238E27FC236}">
                <a16:creationId xmlns:a16="http://schemas.microsoft.com/office/drawing/2014/main" id="{DD76E761-E75E-E2AA-C076-1AA9A9B56AAD}"/>
              </a:ext>
            </a:extLst>
          </p:cNvPr>
          <p:cNvGraphicFramePr>
            <a:graphicFrameLocks noGrp="1"/>
          </p:cNvGraphicFramePr>
          <p:nvPr>
            <p:extLst>
              <p:ext uri="{D42A27DB-BD31-4B8C-83A1-F6EECF244321}">
                <p14:modId xmlns:p14="http://schemas.microsoft.com/office/powerpoint/2010/main" val="2783287884"/>
              </p:ext>
            </p:extLst>
          </p:nvPr>
        </p:nvGraphicFramePr>
        <p:xfrm>
          <a:off x="1135213" y="586956"/>
          <a:ext cx="10099995" cy="6040750"/>
        </p:xfrm>
        <a:graphic>
          <a:graphicData uri="http://schemas.openxmlformats.org/drawingml/2006/table">
            <a:tbl>
              <a:tblPr firstRow="1" bandRow="1">
                <a:effectLst>
                  <a:outerShdw blurRad="63500" sx="102000" sy="102000" algn="ctr" rotWithShape="0">
                    <a:prstClr val="black">
                      <a:alpha val="4000"/>
                    </a:prstClr>
                  </a:outerShdw>
                  <a:reflection stA="0" endPos="65000" dist="50800" dir="5400000" sy="-100000" algn="bl" rotWithShape="0"/>
                </a:effectLst>
                <a:tableStyleId>{9D7B26C5-4107-4FEC-AEDC-1716B250A1EF}</a:tableStyleId>
              </a:tblPr>
              <a:tblGrid>
                <a:gridCol w="7083952">
                  <a:extLst>
                    <a:ext uri="{9D8B030D-6E8A-4147-A177-3AD203B41FA5}">
                      <a16:colId xmlns:a16="http://schemas.microsoft.com/office/drawing/2014/main" val="3878488281"/>
                    </a:ext>
                  </a:extLst>
                </a:gridCol>
                <a:gridCol w="1500808">
                  <a:extLst>
                    <a:ext uri="{9D8B030D-6E8A-4147-A177-3AD203B41FA5}">
                      <a16:colId xmlns:a16="http://schemas.microsoft.com/office/drawing/2014/main" val="2688290443"/>
                    </a:ext>
                  </a:extLst>
                </a:gridCol>
                <a:gridCol w="1515235">
                  <a:extLst>
                    <a:ext uri="{9D8B030D-6E8A-4147-A177-3AD203B41FA5}">
                      <a16:colId xmlns:a16="http://schemas.microsoft.com/office/drawing/2014/main" val="3564161289"/>
                    </a:ext>
                  </a:extLst>
                </a:gridCol>
              </a:tblGrid>
              <a:tr h="47241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FFFFFF"/>
                        </a:solidFill>
                        <a:effectLst/>
                        <a:uLnTx/>
                        <a:uFillTx/>
                        <a:latin typeface="+mj-lt"/>
                        <a:ea typeface="+mn-ea"/>
                        <a:cs typeface="Segoe UI Light" panose="020B0502040204020203" pitchFamily="34" charset="0"/>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mj-lt"/>
                          <a:ea typeface="+mn-ea"/>
                          <a:cs typeface="Segoe UI Light" panose="020B0502040204020203" pitchFamily="34" charset="0"/>
                        </a:rPr>
                        <a:t>Stufe</a:t>
                      </a:r>
                      <a:r>
                        <a:rPr kumimoji="0" lang="en-US" sz="1600" b="1" i="0" u="none" strike="noStrike" kern="1200" cap="none" spc="0" normalizeH="0" baseline="0" noProof="0" dirty="0">
                          <a:ln>
                            <a:noFill/>
                          </a:ln>
                          <a:solidFill>
                            <a:srgbClr val="FFFFFF"/>
                          </a:solidFill>
                          <a:effectLst/>
                          <a:uLnTx/>
                          <a:uFillTx/>
                          <a:latin typeface="+mj-lt"/>
                          <a:ea typeface="+mn-ea"/>
                          <a:cs typeface="Segoe UI Light" panose="020B0502040204020203" pitchFamily="34" charset="0"/>
                        </a:rPr>
                        <a:t> 1</a:t>
                      </a:r>
                      <a:endParaRPr kumimoji="0" lang="en-GB" sz="1600" b="1" i="0" u="none" strike="noStrike" kern="1200" cap="none" spc="0" normalizeH="0" baseline="0" noProof="0" dirty="0">
                        <a:ln>
                          <a:noFill/>
                        </a:ln>
                        <a:solidFill>
                          <a:srgbClr val="FFFFFF"/>
                        </a:solidFill>
                        <a:effectLst/>
                        <a:uLnTx/>
                        <a:uFillTx/>
                        <a:latin typeface="+mj-lt"/>
                        <a:ea typeface="+mn-ea"/>
                        <a:cs typeface="Segoe UI Light" panose="020B0502040204020203" pitchFamily="34" charset="0"/>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B5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mj-lt"/>
                          <a:ea typeface="+mn-ea"/>
                          <a:cs typeface="Segoe UI Light" panose="020B0502040204020203" pitchFamily="34" charset="0"/>
                        </a:rPr>
                        <a:t>Stufe</a:t>
                      </a:r>
                      <a:r>
                        <a:rPr kumimoji="0" lang="en-US" sz="1600" b="1" i="0" u="none" strike="noStrike" kern="1200" cap="none" spc="0" normalizeH="0" baseline="0" noProof="0" dirty="0">
                          <a:ln>
                            <a:noFill/>
                          </a:ln>
                          <a:solidFill>
                            <a:srgbClr val="FFFFFF"/>
                          </a:solidFill>
                          <a:effectLst/>
                          <a:uLnTx/>
                          <a:uFillTx/>
                          <a:latin typeface="+mj-lt"/>
                          <a:ea typeface="+mn-ea"/>
                          <a:cs typeface="Segoe UI Light" panose="020B0502040204020203" pitchFamily="34" charset="0"/>
                        </a:rPr>
                        <a:t> 2</a:t>
                      </a:r>
                      <a:endParaRPr kumimoji="0" lang="en-GB" sz="1600" b="1" i="0" u="none" strike="noStrike" kern="1200" cap="none" spc="0" normalizeH="0" baseline="0" noProof="0" dirty="0">
                        <a:ln>
                          <a:noFill/>
                        </a:ln>
                        <a:solidFill>
                          <a:srgbClr val="FFFFFF"/>
                        </a:solidFill>
                        <a:effectLst/>
                        <a:uLnTx/>
                        <a:uFillTx/>
                        <a:latin typeface="+mj-lt"/>
                        <a:ea typeface="+mn-ea"/>
                        <a:cs typeface="Segoe UI Light" panose="020B0502040204020203" pitchFamily="34" charset="0"/>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73C6"/>
                    </a:solidFill>
                  </a:tcPr>
                </a:tc>
                <a:extLst>
                  <a:ext uri="{0D108BD9-81ED-4DB2-BD59-A6C34878D82A}">
                    <a16:rowId xmlns:a16="http://schemas.microsoft.com/office/drawing/2014/main" val="3094656401"/>
                  </a:ext>
                </a:extLst>
              </a:tr>
              <a:tr h="556834">
                <a:tc>
                  <a:txBody>
                    <a:bodyPr/>
                    <a:lstStyle/>
                    <a:p>
                      <a:pPr algn="l"/>
                      <a:r>
                        <a:rPr kumimoji="0" lang="en-US" sz="1400" b="0" i="0" u="none" strike="noStrike" kern="1200" cap="none" spc="0" normalizeH="0" baseline="0" noProof="0" dirty="0" err="1">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Kostenlos</a:t>
                      </a:r>
                      <a:endPar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1400" dirty="0">
                        <a:solidFill>
                          <a:schemeClr val="tx1">
                            <a:lumMod val="65000"/>
                            <a:lumOff val="3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B540">
                        <a:alpha val="20000"/>
                      </a:srgbClr>
                    </a:solidFill>
                  </a:tcPr>
                </a:tc>
                <a:tc>
                  <a:txBody>
                    <a:bodyPr/>
                    <a:lstStyle/>
                    <a:p>
                      <a:pPr algn="ctr"/>
                      <a:endParaRPr lang="en-GB" sz="1400">
                        <a:solidFill>
                          <a:schemeClr val="bg1">
                            <a:lumMod val="6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73C6">
                        <a:alpha val="20000"/>
                      </a:srgbClr>
                    </a:solidFill>
                  </a:tcPr>
                </a:tc>
                <a:extLst>
                  <a:ext uri="{0D108BD9-81ED-4DB2-BD59-A6C34878D82A}">
                    <a16:rowId xmlns:a16="http://schemas.microsoft.com/office/drawing/2014/main" val="221092538"/>
                  </a:ext>
                </a:extLst>
              </a:tr>
              <a:tr h="556834">
                <a:tc>
                  <a:txBody>
                    <a:bodyPr/>
                    <a:lstStyle/>
                    <a:p>
                      <a:pPr algn="l"/>
                      <a:r>
                        <a:rPr kumimoji="0" lang="en-US" sz="1400" b="0" i="0" u="none" strike="noStrike" kern="1200" cap="none" spc="0" normalizeH="0" baseline="0" noProof="0" dirty="0" err="1">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Gesamtzahl</a:t>
                      </a:r>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 der in OnTime </a:t>
                      </a:r>
                      <a:r>
                        <a:rPr kumimoji="0" lang="en-US" sz="1400" b="0" i="0" u="none" strike="noStrike" kern="1200" cap="none" spc="0" normalizeH="0" baseline="0" noProof="0" dirty="0" err="1">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enthaltenen</a:t>
                      </a:r>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 </a:t>
                      </a:r>
                      <a:r>
                        <a:rPr kumimoji="0" lang="en-US" sz="1400" b="0" i="0" u="none" strike="noStrike" kern="1200" cap="none" spc="0" normalizeH="0" baseline="0" noProof="0" dirty="0" err="1">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Benutzer</a:t>
                      </a:r>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 </a:t>
                      </a:r>
                      <a:r>
                        <a:rPr kumimoji="0" lang="en-US" sz="1400" b="0" i="0" u="none" strike="noStrike" kern="1200" cap="none" spc="0" normalizeH="0" baseline="0" noProof="0" dirty="0" err="1">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Räume</a:t>
                      </a:r>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 und </a:t>
                      </a:r>
                      <a:r>
                        <a:rPr kumimoji="0" lang="en-US" sz="1400" b="0" i="0" u="none" strike="noStrike" kern="1200" cap="none" spc="0" normalizeH="0" baseline="0" noProof="0" dirty="0" err="1">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Ressourcen</a:t>
                      </a:r>
                      <a:endPar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400">
                          <a:solidFill>
                            <a:schemeClr val="tx1">
                              <a:lumMod val="65000"/>
                              <a:lumOff val="35000"/>
                            </a:schemeClr>
                          </a:solidFill>
                          <a:latin typeface="+mn-lt"/>
                        </a:rPr>
                        <a:t>25</a:t>
                      </a: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B540">
                        <a:alpha val="20000"/>
                      </a:srgbClr>
                    </a:solidFill>
                  </a:tcPr>
                </a:tc>
                <a:tc>
                  <a:txBody>
                    <a:bodyPr/>
                    <a:lstStyle/>
                    <a:p>
                      <a:pPr algn="ctr"/>
                      <a:r>
                        <a:rPr lang="en-GB" sz="1400" dirty="0">
                          <a:solidFill>
                            <a:schemeClr val="tx1">
                              <a:lumMod val="65000"/>
                              <a:lumOff val="35000"/>
                            </a:schemeClr>
                          </a:solidFill>
                          <a:latin typeface="+mn-lt"/>
                        </a:rPr>
                        <a:t>50</a:t>
                      </a: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73C6">
                        <a:alpha val="20000"/>
                      </a:srgbClr>
                    </a:solidFill>
                  </a:tcPr>
                </a:tc>
                <a:extLst>
                  <a:ext uri="{0D108BD9-81ED-4DB2-BD59-A6C34878D82A}">
                    <a16:rowId xmlns:a16="http://schemas.microsoft.com/office/drawing/2014/main" val="340930717"/>
                  </a:ext>
                </a:extLst>
              </a:tr>
              <a:tr h="556834">
                <a:tc>
                  <a:txBody>
                    <a:bodyPr/>
                    <a:lstStyle/>
                    <a:p>
                      <a:pPr algn="l"/>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OnTime-</a:t>
                      </a:r>
                      <a:r>
                        <a:rPr kumimoji="0" lang="en-US" sz="1400" b="0" i="0" u="none" strike="noStrike" kern="1200" cap="none" spc="0" normalizeH="0" baseline="0" noProof="0" dirty="0" err="1">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Desktopclient</a:t>
                      </a:r>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 </a:t>
                      </a:r>
                      <a:r>
                        <a:rPr kumimoji="0" lang="en-US" sz="1400" b="0" i="0" u="none" strike="noStrike" kern="1200" cap="none" spc="0" normalizeH="0" baseline="0" noProof="0" dirty="0" err="1">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mit</a:t>
                      </a:r>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 </a:t>
                      </a:r>
                      <a:r>
                        <a:rPr kumimoji="0" lang="en-US" sz="1400" b="0" i="0" u="none" strike="noStrike" kern="1200" cap="none" spc="0" normalizeH="0" baseline="0" noProof="0" dirty="0" err="1">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eingeschränkten</a:t>
                      </a:r>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 </a:t>
                      </a:r>
                      <a:r>
                        <a:rPr kumimoji="0" lang="en-US" sz="1400" b="0" i="0" u="none" strike="noStrike" kern="1200" cap="none" spc="0" normalizeH="0" baseline="0" noProof="0" dirty="0" err="1">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Funktionen</a:t>
                      </a:r>
                      <a:endPar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1400" dirty="0">
                        <a:solidFill>
                          <a:schemeClr val="tx1">
                            <a:lumMod val="65000"/>
                            <a:lumOff val="3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B540">
                        <a:alpha val="20000"/>
                      </a:srgbClr>
                    </a:solidFill>
                  </a:tcPr>
                </a:tc>
                <a:tc>
                  <a:txBody>
                    <a:bodyPr/>
                    <a:lstStyle/>
                    <a:p>
                      <a:pPr algn="ctr"/>
                      <a:endParaRPr lang="en-GB" sz="1400" dirty="0">
                        <a:solidFill>
                          <a:schemeClr val="bg1">
                            <a:lumMod val="6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73C6">
                        <a:alpha val="20000"/>
                      </a:srgbClr>
                    </a:solidFill>
                  </a:tcPr>
                </a:tc>
                <a:extLst>
                  <a:ext uri="{0D108BD9-81ED-4DB2-BD59-A6C34878D82A}">
                    <a16:rowId xmlns:a16="http://schemas.microsoft.com/office/drawing/2014/main" val="2756327294"/>
                  </a:ext>
                </a:extLst>
              </a:tr>
              <a:tr h="556834">
                <a:tc>
                  <a:txBody>
                    <a:bodyPr/>
                    <a:lstStyle/>
                    <a:p>
                      <a:pPr algn="l"/>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Share My Time-Add-on (</a:t>
                      </a:r>
                      <a:r>
                        <a:rPr kumimoji="0" lang="en-US" sz="1400" b="0" i="0" u="none" strike="noStrike" kern="1200" cap="none" spc="0" normalizeH="0" baseline="0" noProof="0" dirty="0" err="1">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eingeschränkte</a:t>
                      </a:r>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 </a:t>
                      </a:r>
                      <a:r>
                        <a:rPr kumimoji="0" lang="en-US" sz="1400" b="0" i="0" u="none" strike="noStrike" kern="1200" cap="none" spc="0" normalizeH="0" baseline="0" noProof="0" dirty="0" err="1">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Funktionen</a:t>
                      </a:r>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a:t>
                      </a: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400" dirty="0">
                        <a:solidFill>
                          <a:schemeClr val="tx1">
                            <a:lumMod val="65000"/>
                            <a:lumOff val="3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B540">
                        <a:alpha val="20000"/>
                      </a:srgbClr>
                    </a:solidFill>
                  </a:tcPr>
                </a:tc>
                <a:tc>
                  <a:txBody>
                    <a:bodyPr/>
                    <a:lstStyle/>
                    <a:p>
                      <a:pPr algn="ctr"/>
                      <a:endParaRPr lang="en-GB" sz="1400" dirty="0">
                        <a:solidFill>
                          <a:schemeClr val="bg1">
                            <a:lumMod val="6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73C6">
                        <a:alpha val="20000"/>
                      </a:srgbClr>
                    </a:solidFill>
                  </a:tcPr>
                </a:tc>
                <a:extLst>
                  <a:ext uri="{0D108BD9-81ED-4DB2-BD59-A6C34878D82A}">
                    <a16:rowId xmlns:a16="http://schemas.microsoft.com/office/drawing/2014/main" val="4123364867"/>
                  </a:ext>
                </a:extLst>
              </a:tr>
              <a:tr h="556834">
                <a:tc>
                  <a:txBody>
                    <a:bodyPr/>
                    <a:lstStyle/>
                    <a:p>
                      <a:pPr algn="l"/>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Event Hub (</a:t>
                      </a:r>
                      <a:r>
                        <a:rPr kumimoji="0" lang="en-US" sz="1400" b="0" i="0" u="none" strike="noStrike" kern="1200" cap="none" spc="0" normalizeH="0" baseline="0" noProof="0" dirty="0" err="1">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eingeschränkte</a:t>
                      </a:r>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 </a:t>
                      </a:r>
                      <a:r>
                        <a:rPr kumimoji="0" lang="en-US" sz="1400" b="0" i="0" u="none" strike="noStrike" kern="1200" cap="none" spc="0" normalizeH="0" baseline="0" noProof="0" dirty="0" err="1">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Funktionen</a:t>
                      </a:r>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a:t>
                      </a: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1400" dirty="0">
                        <a:solidFill>
                          <a:schemeClr val="tx1">
                            <a:lumMod val="65000"/>
                            <a:lumOff val="3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B540">
                        <a:alpha val="20000"/>
                      </a:srgbClr>
                    </a:solidFill>
                  </a:tcPr>
                </a:tc>
                <a:tc>
                  <a:txBody>
                    <a:bodyPr/>
                    <a:lstStyle/>
                    <a:p>
                      <a:pPr algn="ctr"/>
                      <a:endParaRPr lang="en-GB" sz="1400" dirty="0">
                        <a:solidFill>
                          <a:schemeClr val="bg1">
                            <a:lumMod val="6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73C6">
                        <a:alpha val="20000"/>
                      </a:srgbClr>
                    </a:solidFill>
                  </a:tcPr>
                </a:tc>
                <a:extLst>
                  <a:ext uri="{0D108BD9-81ED-4DB2-BD59-A6C34878D82A}">
                    <a16:rowId xmlns:a16="http://schemas.microsoft.com/office/drawing/2014/main" val="3644766499"/>
                  </a:ext>
                </a:extLst>
              </a:tr>
              <a:tr h="556834">
                <a:tc>
                  <a:txBody>
                    <a:bodyPr/>
                    <a:lstStyle/>
                    <a:p>
                      <a:pPr algn="l"/>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Mobiles Add-on</a:t>
                      </a: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400">
                        <a:solidFill>
                          <a:schemeClr val="tx1">
                            <a:lumMod val="65000"/>
                            <a:lumOff val="3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B540">
                        <a:alpha val="20000"/>
                      </a:srgbClr>
                    </a:solidFill>
                  </a:tcPr>
                </a:tc>
                <a:tc>
                  <a:txBody>
                    <a:bodyPr/>
                    <a:lstStyle/>
                    <a:p>
                      <a:pPr algn="ctr"/>
                      <a:endParaRPr lang="en-GB" sz="1400" dirty="0">
                        <a:solidFill>
                          <a:schemeClr val="bg1">
                            <a:lumMod val="6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73C6">
                        <a:alpha val="20000"/>
                      </a:srgbClr>
                    </a:solidFill>
                  </a:tcPr>
                </a:tc>
                <a:extLst>
                  <a:ext uri="{0D108BD9-81ED-4DB2-BD59-A6C34878D82A}">
                    <a16:rowId xmlns:a16="http://schemas.microsoft.com/office/drawing/2014/main" val="2441493440"/>
                  </a:ext>
                </a:extLst>
              </a:tr>
              <a:tr h="556834">
                <a:tc>
                  <a:txBody>
                    <a:bodyPr/>
                    <a:lstStyle/>
                    <a:p>
                      <a:pPr algn="l"/>
                      <a:r>
                        <a:rPr lang="en-GB" sz="1400" dirty="0">
                          <a:solidFill>
                            <a:schemeClr val="tx1">
                              <a:lumMod val="65000"/>
                              <a:lumOff val="35000"/>
                            </a:schemeClr>
                          </a:solidFill>
                          <a:latin typeface="+mn-lt"/>
                        </a:rPr>
                        <a:t>2 </a:t>
                      </a:r>
                      <a:r>
                        <a:rPr lang="en-GB" sz="1400" dirty="0" err="1">
                          <a:solidFill>
                            <a:schemeClr val="tx1">
                              <a:lumMod val="65000"/>
                              <a:lumOff val="35000"/>
                            </a:schemeClr>
                          </a:solidFill>
                          <a:latin typeface="+mn-lt"/>
                        </a:rPr>
                        <a:t>Stunden</a:t>
                      </a:r>
                      <a:r>
                        <a:rPr lang="en-GB" sz="1400" dirty="0">
                          <a:solidFill>
                            <a:schemeClr val="tx1">
                              <a:lumMod val="65000"/>
                              <a:lumOff val="35000"/>
                            </a:schemeClr>
                          </a:solidFill>
                          <a:latin typeface="+mn-lt"/>
                        </a:rPr>
                        <a:t> </a:t>
                      </a:r>
                      <a:r>
                        <a:rPr lang="en-GB" sz="1400" dirty="0" err="1">
                          <a:solidFill>
                            <a:schemeClr val="tx1">
                              <a:lumMod val="65000"/>
                              <a:lumOff val="35000"/>
                            </a:schemeClr>
                          </a:solidFill>
                          <a:latin typeface="+mn-lt"/>
                        </a:rPr>
                        <a:t>kostenloser</a:t>
                      </a:r>
                      <a:r>
                        <a:rPr lang="en-GB" sz="1400" dirty="0">
                          <a:solidFill>
                            <a:schemeClr val="tx1">
                              <a:lumMod val="65000"/>
                              <a:lumOff val="35000"/>
                            </a:schemeClr>
                          </a:solidFill>
                          <a:latin typeface="+mn-lt"/>
                        </a:rPr>
                        <a:t> Support von OnTime/</a:t>
                      </a:r>
                      <a:r>
                        <a:rPr lang="en-GB" sz="1400" dirty="0" err="1">
                          <a:solidFill>
                            <a:schemeClr val="tx1">
                              <a:lumMod val="65000"/>
                              <a:lumOff val="35000"/>
                            </a:schemeClr>
                          </a:solidFill>
                          <a:latin typeface="+mn-lt"/>
                        </a:rPr>
                        <a:t>Partnern</a:t>
                      </a:r>
                      <a:r>
                        <a:rPr lang="en-GB" sz="1400" dirty="0">
                          <a:solidFill>
                            <a:schemeClr val="tx1">
                              <a:lumMod val="65000"/>
                              <a:lumOff val="35000"/>
                            </a:schemeClr>
                          </a:solidFill>
                          <a:latin typeface="+mn-lt"/>
                        </a:rPr>
                        <a:t> </a:t>
                      </a:r>
                      <a:r>
                        <a:rPr lang="en-GB" sz="1400" dirty="0" err="1">
                          <a:solidFill>
                            <a:schemeClr val="tx1">
                              <a:lumMod val="65000"/>
                              <a:lumOff val="35000"/>
                            </a:schemeClr>
                          </a:solidFill>
                          <a:latin typeface="+mn-lt"/>
                        </a:rPr>
                        <a:t>inklusive</a:t>
                      </a:r>
                      <a:endParaRPr lang="en-GB" sz="1400" dirty="0">
                        <a:solidFill>
                          <a:schemeClr val="tx1">
                            <a:lumMod val="65000"/>
                            <a:lumOff val="3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1400" dirty="0">
                        <a:solidFill>
                          <a:schemeClr val="tx1">
                            <a:lumMod val="65000"/>
                            <a:lumOff val="3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B540">
                        <a:alpha val="20000"/>
                      </a:srgbClr>
                    </a:solidFill>
                  </a:tcPr>
                </a:tc>
                <a:tc>
                  <a:txBody>
                    <a:bodyPr/>
                    <a:lstStyle/>
                    <a:p>
                      <a:pPr algn="ctr"/>
                      <a:endParaRPr lang="en-GB" sz="1400" dirty="0">
                        <a:solidFill>
                          <a:schemeClr val="bg1">
                            <a:lumMod val="6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73C6">
                        <a:alpha val="20000"/>
                      </a:srgbClr>
                    </a:solidFill>
                  </a:tcPr>
                </a:tc>
                <a:extLst>
                  <a:ext uri="{0D108BD9-81ED-4DB2-BD59-A6C34878D82A}">
                    <a16:rowId xmlns:a16="http://schemas.microsoft.com/office/drawing/2014/main" val="4007927220"/>
                  </a:ext>
                </a:extLst>
              </a:tr>
              <a:tr h="556834">
                <a:tc>
                  <a:txBody>
                    <a:bodyPr/>
                    <a:lstStyle/>
                    <a:p>
                      <a:pPr algn="l"/>
                      <a:r>
                        <a:rPr lang="en-GB" sz="1400" dirty="0" err="1">
                          <a:solidFill>
                            <a:schemeClr val="tx1">
                              <a:lumMod val="65000"/>
                              <a:lumOff val="35000"/>
                            </a:schemeClr>
                          </a:solidFill>
                          <a:latin typeface="+mn-lt"/>
                        </a:rPr>
                        <a:t>Lizenzschlüssel</a:t>
                      </a:r>
                      <a:r>
                        <a:rPr lang="en-GB" sz="1400" dirty="0">
                          <a:solidFill>
                            <a:schemeClr val="tx1">
                              <a:lumMod val="65000"/>
                              <a:lumOff val="35000"/>
                            </a:schemeClr>
                          </a:solidFill>
                          <a:latin typeface="+mn-lt"/>
                        </a:rPr>
                        <a:t> </a:t>
                      </a:r>
                      <a:r>
                        <a:rPr lang="en-GB" sz="1400" dirty="0" err="1">
                          <a:solidFill>
                            <a:schemeClr val="tx1">
                              <a:lumMod val="65000"/>
                              <a:lumOff val="35000"/>
                            </a:schemeClr>
                          </a:solidFill>
                          <a:latin typeface="+mn-lt"/>
                        </a:rPr>
                        <a:t>erforderlich</a:t>
                      </a:r>
                      <a:r>
                        <a:rPr lang="en-GB" sz="1400" dirty="0">
                          <a:solidFill>
                            <a:schemeClr val="tx1">
                              <a:lumMod val="65000"/>
                              <a:lumOff val="35000"/>
                            </a:schemeClr>
                          </a:solidFill>
                          <a:latin typeface="+mn-lt"/>
                        </a:rPr>
                        <a:t> (</a:t>
                      </a:r>
                      <a:r>
                        <a:rPr lang="en-GB" sz="1400" dirty="0" err="1">
                          <a:solidFill>
                            <a:schemeClr val="tx1">
                              <a:lumMod val="65000"/>
                              <a:lumOff val="35000"/>
                            </a:schemeClr>
                          </a:solidFill>
                          <a:latin typeface="+mn-lt"/>
                        </a:rPr>
                        <a:t>www.ontimesuite.com</a:t>
                      </a:r>
                      <a:r>
                        <a:rPr lang="en-GB" sz="1400" dirty="0">
                          <a:solidFill>
                            <a:schemeClr val="tx1">
                              <a:lumMod val="65000"/>
                              <a:lumOff val="35000"/>
                            </a:schemeClr>
                          </a:solidFill>
                          <a:latin typeface="+mn-lt"/>
                        </a:rPr>
                        <a:t>)</a:t>
                      </a: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400">
                        <a:solidFill>
                          <a:schemeClr val="tx1">
                            <a:lumMod val="65000"/>
                            <a:lumOff val="3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B540">
                        <a:alpha val="20000"/>
                      </a:srgbClr>
                    </a:solidFill>
                  </a:tcPr>
                </a:tc>
                <a:tc>
                  <a:txBody>
                    <a:bodyPr/>
                    <a:lstStyle/>
                    <a:p>
                      <a:pPr algn="ctr"/>
                      <a:endParaRPr lang="en-GB" sz="1400" dirty="0">
                        <a:solidFill>
                          <a:schemeClr val="bg1">
                            <a:lumMod val="6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73C6">
                        <a:alpha val="20000"/>
                      </a:srgbClr>
                    </a:solidFill>
                  </a:tcPr>
                </a:tc>
                <a:extLst>
                  <a:ext uri="{0D108BD9-81ED-4DB2-BD59-A6C34878D82A}">
                    <a16:rowId xmlns:a16="http://schemas.microsoft.com/office/drawing/2014/main" val="3545377308"/>
                  </a:ext>
                </a:extLst>
              </a:tr>
              <a:tr h="5568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err="1">
                          <a:solidFill>
                            <a:schemeClr val="tx1">
                              <a:lumMod val="65000"/>
                              <a:lumOff val="35000"/>
                            </a:schemeClr>
                          </a:solidFill>
                          <a:latin typeface="+mn-lt"/>
                        </a:rPr>
                        <a:t>Im</a:t>
                      </a:r>
                      <a:r>
                        <a:rPr lang="en-GB" sz="1400" dirty="0">
                          <a:solidFill>
                            <a:schemeClr val="tx1">
                              <a:lumMod val="65000"/>
                              <a:lumOff val="35000"/>
                            </a:schemeClr>
                          </a:solidFill>
                          <a:latin typeface="+mn-lt"/>
                        </a:rPr>
                        <a:t> Domino 14.x-Download </a:t>
                      </a:r>
                      <a:r>
                        <a:rPr lang="en-GB" sz="1400" dirty="0" err="1">
                          <a:solidFill>
                            <a:schemeClr val="tx1">
                              <a:lumMod val="65000"/>
                              <a:lumOff val="35000"/>
                            </a:schemeClr>
                          </a:solidFill>
                          <a:latin typeface="+mn-lt"/>
                        </a:rPr>
                        <a:t>enthalten</a:t>
                      </a:r>
                      <a:r>
                        <a:rPr lang="en-GB" sz="1400" dirty="0">
                          <a:solidFill>
                            <a:schemeClr val="tx1">
                              <a:lumMod val="65000"/>
                              <a:lumOff val="35000"/>
                            </a:schemeClr>
                          </a:solidFill>
                          <a:latin typeface="+mn-lt"/>
                        </a:rPr>
                        <a:t> (Domino CCB-</a:t>
                      </a:r>
                      <a:r>
                        <a:rPr lang="en-GB" sz="1400" dirty="0" err="1">
                          <a:solidFill>
                            <a:schemeClr val="tx1">
                              <a:lumMod val="65000"/>
                              <a:lumOff val="35000"/>
                            </a:schemeClr>
                          </a:solidFill>
                          <a:latin typeface="+mn-lt"/>
                        </a:rPr>
                        <a:t>Berechtigung</a:t>
                      </a:r>
                      <a:r>
                        <a:rPr lang="en-GB" sz="1400" dirty="0">
                          <a:solidFill>
                            <a:schemeClr val="tx1">
                              <a:lumMod val="65000"/>
                              <a:lumOff val="35000"/>
                            </a:schemeClr>
                          </a:solidFill>
                          <a:latin typeface="+mn-lt"/>
                        </a:rPr>
                        <a:t> </a:t>
                      </a:r>
                      <a:r>
                        <a:rPr lang="en-GB" sz="1400" dirty="0" err="1">
                          <a:solidFill>
                            <a:schemeClr val="tx1">
                              <a:lumMod val="65000"/>
                              <a:lumOff val="35000"/>
                            </a:schemeClr>
                          </a:solidFill>
                          <a:latin typeface="+mn-lt"/>
                        </a:rPr>
                        <a:t>erforderlich</a:t>
                      </a:r>
                      <a:r>
                        <a:rPr lang="en-GB" sz="1400" dirty="0">
                          <a:solidFill>
                            <a:schemeClr val="tx1">
                              <a:lumMod val="65000"/>
                              <a:lumOff val="35000"/>
                            </a:schemeClr>
                          </a:solidFill>
                          <a:latin typeface="+mn-lt"/>
                        </a:rPr>
                        <a:t>)</a:t>
                      </a: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GB" sz="1400">
                        <a:solidFill>
                          <a:schemeClr val="tx1">
                            <a:lumMod val="65000"/>
                            <a:lumOff val="3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B540">
                        <a:alpha val="20000"/>
                      </a:srgbClr>
                    </a:solidFill>
                  </a:tcPr>
                </a:tc>
                <a:tc>
                  <a:txBody>
                    <a:bodyPr/>
                    <a:lstStyle/>
                    <a:p>
                      <a:pPr algn="ctr"/>
                      <a:endParaRPr lang="en-GB" sz="1400" dirty="0">
                        <a:solidFill>
                          <a:schemeClr val="bg1">
                            <a:lumMod val="6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73C6">
                        <a:alpha val="20000"/>
                      </a:srgbClr>
                    </a:solidFill>
                  </a:tcPr>
                </a:tc>
                <a:extLst>
                  <a:ext uri="{0D108BD9-81ED-4DB2-BD59-A6C34878D82A}">
                    <a16:rowId xmlns:a16="http://schemas.microsoft.com/office/drawing/2014/main" val="3615030417"/>
                  </a:ext>
                </a:extLst>
              </a:tr>
              <a:tr h="556834">
                <a:tc>
                  <a:txBody>
                    <a:bodyPr/>
                    <a:lstStyle/>
                    <a:p>
                      <a:pPr algn="l"/>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Die </a:t>
                      </a:r>
                      <a:r>
                        <a:rPr kumimoji="0" lang="en-US" sz="1400" b="0" i="0" u="none" strike="noStrike" kern="1200" cap="none" spc="0" normalizeH="0" baseline="0" noProof="0" dirty="0" err="1">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Allgemeinen</a:t>
                      </a:r>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 </a:t>
                      </a:r>
                      <a:r>
                        <a:rPr kumimoji="0" lang="en-US" sz="1400" b="0" i="0" u="none" strike="noStrike" kern="1200" cap="none" spc="0" normalizeH="0" baseline="0" noProof="0" dirty="0" err="1">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Geschäftsbedingungen</a:t>
                      </a:r>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 </a:t>
                      </a:r>
                      <a:r>
                        <a:rPr kumimoji="0" lang="en-US" sz="1400" b="0" i="0" u="none" strike="noStrike" kern="1200" cap="none" spc="0" normalizeH="0" baseline="0" noProof="0" dirty="0" err="1">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gelten</a:t>
                      </a:r>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 für </a:t>
                      </a:r>
                      <a:r>
                        <a:rPr kumimoji="0" lang="en-US" sz="1400" b="0" i="0" u="none" strike="noStrike" kern="1200" cap="none" spc="0" normalizeH="0" baseline="0" noProof="0" dirty="0" err="1">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jede</a:t>
                      </a:r>
                      <a:r>
                        <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 </a:t>
                      </a:r>
                      <a:r>
                        <a:rPr kumimoji="0" lang="en-US" sz="1400" b="0" i="0" u="none" strike="noStrike" kern="1200" cap="none" spc="0" normalizeH="0" baseline="0" noProof="0" dirty="0" err="1">
                          <a:ln>
                            <a:noFill/>
                          </a:ln>
                          <a:solidFill>
                            <a:schemeClr val="tx1">
                              <a:lumMod val="65000"/>
                              <a:lumOff val="35000"/>
                            </a:schemeClr>
                          </a:solidFill>
                          <a:effectLst/>
                          <a:uLnTx/>
                          <a:uFillTx/>
                          <a:latin typeface="+mn-lt"/>
                          <a:ea typeface="Open Sans Light" panose="020B0306030504020204" pitchFamily="34" charset="0"/>
                          <a:cs typeface="Heebo Light" pitchFamily="2" charset="-79"/>
                        </a:rPr>
                        <a:t>Stufe</a:t>
                      </a:r>
                      <a:endParaRPr kumimoji="0" lang="en-US" sz="1400" b="0" i="0" u="none" strike="noStrike" kern="1200" cap="none" spc="0" normalizeH="0" baseline="0" noProof="0" dirty="0">
                        <a:ln>
                          <a:noFill/>
                        </a:ln>
                        <a:solidFill>
                          <a:schemeClr val="tx1">
                            <a:lumMod val="65000"/>
                            <a:lumOff val="35000"/>
                          </a:schemeClr>
                        </a:solidFill>
                        <a:effectLst/>
                        <a:uLnTx/>
                        <a:uFillTx/>
                        <a:latin typeface="+mn-lt"/>
                        <a:ea typeface="Open Sans Light" panose="020B0306030504020204" pitchFamily="34" charset="0"/>
                        <a:cs typeface="Heebo Light" pitchFamily="2" charset="-79"/>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400">
                        <a:solidFill>
                          <a:schemeClr val="tx1">
                            <a:lumMod val="65000"/>
                            <a:lumOff val="3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B540">
                        <a:alpha val="20000"/>
                      </a:srgbClr>
                    </a:solidFill>
                  </a:tcPr>
                </a:tc>
                <a:tc>
                  <a:txBody>
                    <a:bodyPr/>
                    <a:lstStyle/>
                    <a:p>
                      <a:pPr algn="ctr"/>
                      <a:endParaRPr lang="en-GB" sz="1400" dirty="0">
                        <a:solidFill>
                          <a:schemeClr val="bg1">
                            <a:lumMod val="65000"/>
                          </a:schemeClr>
                        </a:solidFill>
                        <a:latin typeface="+mn-lt"/>
                      </a:endParaRPr>
                    </a:p>
                  </a:txBody>
                  <a:tcPr marL="87442" marR="87442" marT="43721" marB="43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73C6">
                        <a:alpha val="20000"/>
                      </a:srgbClr>
                    </a:solidFill>
                  </a:tcPr>
                </a:tc>
                <a:extLst>
                  <a:ext uri="{0D108BD9-81ED-4DB2-BD59-A6C34878D82A}">
                    <a16:rowId xmlns:a16="http://schemas.microsoft.com/office/drawing/2014/main" val="306560560"/>
                  </a:ext>
                </a:extLst>
              </a:tr>
            </a:tbl>
          </a:graphicData>
        </a:graphic>
      </p:graphicFrame>
      <p:sp>
        <p:nvSpPr>
          <p:cNvPr id="42" name="Freeform 222">
            <a:extLst>
              <a:ext uri="{FF2B5EF4-FFF2-40B4-BE49-F238E27FC236}">
                <a16:creationId xmlns:a16="http://schemas.microsoft.com/office/drawing/2014/main" id="{7EF98729-57F4-5701-88F6-605378D713AB}"/>
              </a:ext>
            </a:extLst>
          </p:cNvPr>
          <p:cNvSpPr>
            <a:spLocks noEditPoints="1"/>
          </p:cNvSpPr>
          <p:nvPr/>
        </p:nvSpPr>
        <p:spPr bwMode="auto">
          <a:xfrm>
            <a:off x="8843834" y="1228846"/>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43" name="Freeform 222">
            <a:extLst>
              <a:ext uri="{FF2B5EF4-FFF2-40B4-BE49-F238E27FC236}">
                <a16:creationId xmlns:a16="http://schemas.microsoft.com/office/drawing/2014/main" id="{DBA3E7F5-5E08-77D2-1F66-1F4881ABFC16}"/>
              </a:ext>
            </a:extLst>
          </p:cNvPr>
          <p:cNvSpPr>
            <a:spLocks noEditPoints="1"/>
          </p:cNvSpPr>
          <p:nvPr/>
        </p:nvSpPr>
        <p:spPr bwMode="auto">
          <a:xfrm>
            <a:off x="10347955" y="1228845"/>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44" name="Freeform 222">
            <a:extLst>
              <a:ext uri="{FF2B5EF4-FFF2-40B4-BE49-F238E27FC236}">
                <a16:creationId xmlns:a16="http://schemas.microsoft.com/office/drawing/2014/main" id="{C7AD4F77-66E0-62D2-6D6A-464811BC71E8}"/>
              </a:ext>
            </a:extLst>
          </p:cNvPr>
          <p:cNvSpPr>
            <a:spLocks noEditPoints="1"/>
          </p:cNvSpPr>
          <p:nvPr/>
        </p:nvSpPr>
        <p:spPr bwMode="auto">
          <a:xfrm>
            <a:off x="8843834" y="2335141"/>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45" name="Freeform 222">
            <a:extLst>
              <a:ext uri="{FF2B5EF4-FFF2-40B4-BE49-F238E27FC236}">
                <a16:creationId xmlns:a16="http://schemas.microsoft.com/office/drawing/2014/main" id="{774F4A36-D189-9ABC-C787-4175D48216B1}"/>
              </a:ext>
            </a:extLst>
          </p:cNvPr>
          <p:cNvSpPr>
            <a:spLocks noEditPoints="1"/>
          </p:cNvSpPr>
          <p:nvPr/>
        </p:nvSpPr>
        <p:spPr bwMode="auto">
          <a:xfrm>
            <a:off x="10347955" y="2335140"/>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46" name="Freeform 222">
            <a:extLst>
              <a:ext uri="{FF2B5EF4-FFF2-40B4-BE49-F238E27FC236}">
                <a16:creationId xmlns:a16="http://schemas.microsoft.com/office/drawing/2014/main" id="{B27414D5-5CA0-0630-0AED-3F738CD83254}"/>
              </a:ext>
            </a:extLst>
          </p:cNvPr>
          <p:cNvSpPr>
            <a:spLocks noEditPoints="1"/>
          </p:cNvSpPr>
          <p:nvPr/>
        </p:nvSpPr>
        <p:spPr bwMode="auto">
          <a:xfrm>
            <a:off x="10347955" y="3465668"/>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48" name="Freeform 222">
            <a:extLst>
              <a:ext uri="{FF2B5EF4-FFF2-40B4-BE49-F238E27FC236}">
                <a16:creationId xmlns:a16="http://schemas.microsoft.com/office/drawing/2014/main" id="{E0C42E62-DBAC-D256-7371-E95B4EC5244C}"/>
              </a:ext>
            </a:extLst>
          </p:cNvPr>
          <p:cNvSpPr>
            <a:spLocks noEditPoints="1"/>
          </p:cNvSpPr>
          <p:nvPr/>
        </p:nvSpPr>
        <p:spPr bwMode="auto">
          <a:xfrm>
            <a:off x="10347955" y="4023700"/>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49" name="Freeform 222">
            <a:extLst>
              <a:ext uri="{FF2B5EF4-FFF2-40B4-BE49-F238E27FC236}">
                <a16:creationId xmlns:a16="http://schemas.microsoft.com/office/drawing/2014/main" id="{6DA50FE7-6BE8-049F-BAAA-8A92170855E3}"/>
              </a:ext>
            </a:extLst>
          </p:cNvPr>
          <p:cNvSpPr>
            <a:spLocks noEditPoints="1"/>
          </p:cNvSpPr>
          <p:nvPr/>
        </p:nvSpPr>
        <p:spPr bwMode="auto">
          <a:xfrm>
            <a:off x="8843834" y="4580261"/>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50" name="Freeform 222">
            <a:extLst>
              <a:ext uri="{FF2B5EF4-FFF2-40B4-BE49-F238E27FC236}">
                <a16:creationId xmlns:a16="http://schemas.microsoft.com/office/drawing/2014/main" id="{0B6499A7-8009-0B20-F723-6D614E7EAABD}"/>
              </a:ext>
            </a:extLst>
          </p:cNvPr>
          <p:cNvSpPr>
            <a:spLocks noEditPoints="1"/>
          </p:cNvSpPr>
          <p:nvPr/>
        </p:nvSpPr>
        <p:spPr bwMode="auto">
          <a:xfrm>
            <a:off x="10347955" y="4580260"/>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52" name="Freeform 222">
            <a:extLst>
              <a:ext uri="{FF2B5EF4-FFF2-40B4-BE49-F238E27FC236}">
                <a16:creationId xmlns:a16="http://schemas.microsoft.com/office/drawing/2014/main" id="{FA0FED05-EB6E-B4DA-2046-856B10CC32FA}"/>
              </a:ext>
            </a:extLst>
          </p:cNvPr>
          <p:cNvSpPr>
            <a:spLocks noEditPoints="1"/>
          </p:cNvSpPr>
          <p:nvPr/>
        </p:nvSpPr>
        <p:spPr bwMode="auto">
          <a:xfrm>
            <a:off x="10347955" y="5136820"/>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53" name="Freeform 222">
            <a:extLst>
              <a:ext uri="{FF2B5EF4-FFF2-40B4-BE49-F238E27FC236}">
                <a16:creationId xmlns:a16="http://schemas.microsoft.com/office/drawing/2014/main" id="{3750558D-22A8-C762-3421-D84925835B5D}"/>
              </a:ext>
            </a:extLst>
          </p:cNvPr>
          <p:cNvSpPr>
            <a:spLocks noEditPoints="1"/>
          </p:cNvSpPr>
          <p:nvPr/>
        </p:nvSpPr>
        <p:spPr bwMode="auto">
          <a:xfrm>
            <a:off x="8843833" y="5679278"/>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54" name="Freeform 222">
            <a:extLst>
              <a:ext uri="{FF2B5EF4-FFF2-40B4-BE49-F238E27FC236}">
                <a16:creationId xmlns:a16="http://schemas.microsoft.com/office/drawing/2014/main" id="{83AF04E2-E7A4-DA54-2153-3320FA5561B1}"/>
              </a:ext>
            </a:extLst>
          </p:cNvPr>
          <p:cNvSpPr>
            <a:spLocks noEditPoints="1"/>
          </p:cNvSpPr>
          <p:nvPr/>
        </p:nvSpPr>
        <p:spPr bwMode="auto">
          <a:xfrm>
            <a:off x="10347954" y="5679277"/>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55" name="Freeform 222">
            <a:extLst>
              <a:ext uri="{FF2B5EF4-FFF2-40B4-BE49-F238E27FC236}">
                <a16:creationId xmlns:a16="http://schemas.microsoft.com/office/drawing/2014/main" id="{5E843140-F754-94E1-EE56-0D10E2B7A00B}"/>
              </a:ext>
            </a:extLst>
          </p:cNvPr>
          <p:cNvSpPr>
            <a:spLocks noEditPoints="1"/>
          </p:cNvSpPr>
          <p:nvPr/>
        </p:nvSpPr>
        <p:spPr bwMode="auto">
          <a:xfrm>
            <a:off x="10347954" y="2901639"/>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2" name="Freeform 222">
            <a:extLst>
              <a:ext uri="{FF2B5EF4-FFF2-40B4-BE49-F238E27FC236}">
                <a16:creationId xmlns:a16="http://schemas.microsoft.com/office/drawing/2014/main" id="{45438E62-578C-BB1A-517F-6EC745872E66}"/>
              </a:ext>
            </a:extLst>
          </p:cNvPr>
          <p:cNvSpPr>
            <a:spLocks noEditPoints="1"/>
          </p:cNvSpPr>
          <p:nvPr/>
        </p:nvSpPr>
        <p:spPr bwMode="auto">
          <a:xfrm>
            <a:off x="8843833" y="6240285"/>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
        <p:nvSpPr>
          <p:cNvPr id="3" name="Freeform 222">
            <a:extLst>
              <a:ext uri="{FF2B5EF4-FFF2-40B4-BE49-F238E27FC236}">
                <a16:creationId xmlns:a16="http://schemas.microsoft.com/office/drawing/2014/main" id="{61655BCE-E557-FAC0-54DD-10DEA0EDADCE}"/>
              </a:ext>
            </a:extLst>
          </p:cNvPr>
          <p:cNvSpPr>
            <a:spLocks noEditPoints="1"/>
          </p:cNvSpPr>
          <p:nvPr/>
        </p:nvSpPr>
        <p:spPr bwMode="auto">
          <a:xfrm>
            <a:off x="10347954" y="6240284"/>
            <a:ext cx="253793" cy="253793"/>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00B050"/>
          </a:solidFill>
          <a:ln>
            <a:noFill/>
          </a:ln>
        </p:spPr>
        <p:txBody>
          <a:bodyPr vert="horz" wrap="square" lIns="109710" tIns="54855" rIns="109710" bIns="54855" numCol="1" anchor="t" anchorCtr="0" compatLnSpc="1">
            <a:prstTxWarp prst="textNoShape">
              <a:avLst/>
            </a:prstTxWarp>
          </a:bodyPr>
          <a:lstStyle/>
          <a:p>
            <a:pPr algn="ctr"/>
            <a:endParaRPr lang="en-US" sz="900">
              <a:highlight>
                <a:srgbClr val="0173C6"/>
              </a:highlight>
            </a:endParaRPr>
          </a:p>
        </p:txBody>
      </p:sp>
    </p:spTree>
    <p:extLst>
      <p:ext uri="{BB962C8B-B14F-4D97-AF65-F5344CB8AC3E}">
        <p14:creationId xmlns:p14="http://schemas.microsoft.com/office/powerpoint/2010/main" val="3154747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2B7A0BA-82CF-4143-99F0-F311EFB402F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2817341"/>
          </a:xfrm>
          <a:prstGeom prst="rect">
            <a:avLst/>
          </a:prstGeom>
        </p:spPr>
      </p:pic>
      <p:sp>
        <p:nvSpPr>
          <p:cNvPr id="33" name="Rectangle 32"/>
          <p:cNvSpPr/>
          <p:nvPr/>
        </p:nvSpPr>
        <p:spPr>
          <a:xfrm>
            <a:off x="0" y="0"/>
            <a:ext cx="12192000" cy="2817341"/>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897D5CE-1303-5D45-99C7-C04C08C827DC}"/>
              </a:ext>
            </a:extLst>
          </p:cNvPr>
          <p:cNvGrpSpPr/>
          <p:nvPr/>
        </p:nvGrpSpPr>
        <p:grpSpPr>
          <a:xfrm>
            <a:off x="3270894" y="1340146"/>
            <a:ext cx="2933963" cy="1332252"/>
            <a:chOff x="3270894" y="1341369"/>
            <a:chExt cx="2933963" cy="1332252"/>
          </a:xfrm>
        </p:grpSpPr>
        <p:sp>
          <p:nvSpPr>
            <p:cNvPr id="19" name="Title 1"/>
            <p:cNvSpPr txBox="1">
              <a:spLocks/>
            </p:cNvSpPr>
            <p:nvPr/>
          </p:nvSpPr>
          <p:spPr>
            <a:xfrm>
              <a:off x="3280037" y="1625514"/>
              <a:ext cx="2924820" cy="1048107"/>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spcAft>
                  <a:spcPts val="1200"/>
                </a:spcAft>
              </a:pPr>
              <a:r>
                <a:rPr lang="en-GB" sz="1050" dirty="0">
                  <a:solidFill>
                    <a:schemeClr val="bg1"/>
                  </a:solidFill>
                </a:rPr>
                <a:t>Eine </a:t>
              </a:r>
              <a:r>
                <a:rPr lang="en-GB" sz="1050" dirty="0" err="1">
                  <a:solidFill>
                    <a:schemeClr val="bg1"/>
                  </a:solidFill>
                </a:rPr>
                <a:t>einfache</a:t>
              </a:r>
              <a:r>
                <a:rPr lang="en-GB" sz="1050" dirty="0">
                  <a:solidFill>
                    <a:schemeClr val="bg1"/>
                  </a:solidFill>
                </a:rPr>
                <a:t> </a:t>
              </a:r>
              <a:r>
                <a:rPr lang="en-GB" sz="1050" dirty="0" err="1">
                  <a:solidFill>
                    <a:schemeClr val="bg1"/>
                  </a:solidFill>
                </a:rPr>
                <a:t>Benutzeroberfläche</a:t>
              </a:r>
              <a:r>
                <a:rPr lang="en-GB" sz="1050" dirty="0">
                  <a:solidFill>
                    <a:schemeClr val="bg1"/>
                  </a:solidFill>
                </a:rPr>
                <a:t>, die </a:t>
              </a:r>
              <a:r>
                <a:rPr lang="en-GB" sz="1050" dirty="0" err="1">
                  <a:solidFill>
                    <a:schemeClr val="bg1"/>
                  </a:solidFill>
                </a:rPr>
                <a:t>dem</a:t>
              </a:r>
              <a:r>
                <a:rPr lang="en-GB" sz="1050" dirty="0">
                  <a:solidFill>
                    <a:schemeClr val="bg1"/>
                  </a:solidFill>
                </a:rPr>
                <a:t> </a:t>
              </a:r>
              <a:r>
                <a:rPr lang="en-GB" sz="1050" dirty="0" err="1">
                  <a:solidFill>
                    <a:schemeClr val="bg1"/>
                  </a:solidFill>
                </a:rPr>
                <a:t>Benutzer</a:t>
              </a:r>
              <a:r>
                <a:rPr lang="en-GB" sz="1050" dirty="0">
                  <a:solidFill>
                    <a:schemeClr val="bg1"/>
                  </a:solidFill>
                </a:rPr>
                <a:t> </a:t>
              </a:r>
              <a:r>
                <a:rPr lang="en-GB" sz="1050" dirty="0" err="1">
                  <a:solidFill>
                    <a:schemeClr val="bg1"/>
                  </a:solidFill>
                </a:rPr>
                <a:t>einen</a:t>
              </a:r>
              <a:r>
                <a:rPr lang="en-GB" sz="1050" dirty="0">
                  <a:solidFill>
                    <a:schemeClr val="bg1"/>
                  </a:solidFill>
                </a:rPr>
                <a:t> </a:t>
              </a:r>
              <a:r>
                <a:rPr lang="en-GB" sz="1050" dirty="0" err="1">
                  <a:solidFill>
                    <a:schemeClr val="bg1"/>
                  </a:solidFill>
                </a:rPr>
                <a:t>klaren</a:t>
              </a:r>
              <a:r>
                <a:rPr lang="en-GB" sz="1050" dirty="0">
                  <a:solidFill>
                    <a:schemeClr val="bg1"/>
                  </a:solidFill>
                </a:rPr>
                <a:t> </a:t>
              </a:r>
              <a:r>
                <a:rPr lang="en-GB" sz="1050" dirty="0" err="1">
                  <a:solidFill>
                    <a:schemeClr val="bg1"/>
                  </a:solidFill>
                </a:rPr>
                <a:t>Überblick</a:t>
              </a:r>
              <a:r>
                <a:rPr lang="en-GB" sz="1050" dirty="0">
                  <a:solidFill>
                    <a:schemeClr val="bg1"/>
                  </a:solidFill>
                </a:rPr>
                <a:t> </a:t>
              </a:r>
              <a:r>
                <a:rPr lang="en-GB" sz="1050" dirty="0" err="1">
                  <a:solidFill>
                    <a:schemeClr val="bg1"/>
                  </a:solidFill>
                </a:rPr>
                <a:t>über</a:t>
              </a:r>
              <a:r>
                <a:rPr lang="en-GB" sz="1050" dirty="0">
                  <a:solidFill>
                    <a:schemeClr val="bg1"/>
                  </a:solidFill>
                </a:rPr>
                <a:t> die </a:t>
              </a:r>
              <a:r>
                <a:rPr lang="en-GB" sz="1050" dirty="0" err="1">
                  <a:solidFill>
                    <a:schemeClr val="bg1"/>
                  </a:solidFill>
                </a:rPr>
                <a:t>Aufgaben</a:t>
              </a:r>
              <a:r>
                <a:rPr lang="en-GB" sz="1050" dirty="0">
                  <a:solidFill>
                    <a:schemeClr val="bg1"/>
                  </a:solidFill>
                </a:rPr>
                <a:t> und die </a:t>
              </a:r>
              <a:r>
                <a:rPr lang="en-GB" sz="1050" dirty="0" err="1">
                  <a:solidFill>
                    <a:schemeClr val="bg1"/>
                  </a:solidFill>
                </a:rPr>
                <a:t>Verfügbarkeit</a:t>
              </a:r>
              <a:r>
                <a:rPr lang="en-GB" sz="1050" dirty="0">
                  <a:solidFill>
                    <a:schemeClr val="bg1"/>
                  </a:solidFill>
                </a:rPr>
                <a:t> seiner Teams und </a:t>
              </a:r>
              <a:r>
                <a:rPr lang="en-GB" sz="1050" dirty="0" err="1">
                  <a:solidFill>
                    <a:schemeClr val="bg1"/>
                  </a:solidFill>
                </a:rPr>
                <a:t>sogar</a:t>
              </a:r>
              <a:r>
                <a:rPr lang="en-GB" sz="1050" dirty="0">
                  <a:solidFill>
                    <a:schemeClr val="bg1"/>
                  </a:solidFill>
                </a:rPr>
                <a:t> des </a:t>
              </a:r>
              <a:r>
                <a:rPr lang="en-GB" sz="1050" dirty="0" err="1">
                  <a:solidFill>
                    <a:schemeClr val="bg1"/>
                  </a:solidFill>
                </a:rPr>
                <a:t>gesamten</a:t>
              </a:r>
              <a:r>
                <a:rPr lang="en-GB" sz="1050" dirty="0">
                  <a:solidFill>
                    <a:schemeClr val="bg1"/>
                  </a:solidFill>
                </a:rPr>
                <a:t> </a:t>
              </a:r>
              <a:r>
                <a:rPr lang="en-GB" sz="1050" dirty="0" err="1">
                  <a:solidFill>
                    <a:schemeClr val="bg1"/>
                  </a:solidFill>
                </a:rPr>
                <a:t>Unternehmens</a:t>
              </a:r>
              <a:r>
                <a:rPr lang="en-GB" sz="1050" dirty="0">
                  <a:solidFill>
                    <a:schemeClr val="bg1"/>
                  </a:solidFill>
                </a:rPr>
                <a:t> </a:t>
              </a:r>
              <a:r>
                <a:rPr lang="en-GB" sz="1050" dirty="0" err="1">
                  <a:solidFill>
                    <a:schemeClr val="bg1"/>
                  </a:solidFill>
                </a:rPr>
                <a:t>bietet</a:t>
              </a:r>
              <a:endParaRPr lang="en-GB" sz="1050" dirty="0">
                <a:solidFill>
                  <a:schemeClr val="bg1"/>
                </a:solidFill>
              </a:endParaRPr>
            </a:p>
          </p:txBody>
        </p:sp>
        <p:sp>
          <p:nvSpPr>
            <p:cNvPr id="20" name="TextBox 19"/>
            <p:cNvSpPr txBox="1"/>
            <p:nvPr/>
          </p:nvSpPr>
          <p:spPr>
            <a:xfrm>
              <a:off x="3270894" y="1341369"/>
              <a:ext cx="2078442" cy="369332"/>
            </a:xfrm>
            <a:prstGeom prst="rect">
              <a:avLst/>
            </a:prstGeom>
            <a:noFill/>
          </p:spPr>
          <p:txBody>
            <a:bodyPr wrap="square" rtlCol="0">
              <a:spAutoFit/>
            </a:bodyPr>
            <a:lstStyle/>
            <a:p>
              <a:r>
                <a:rPr lang="en-GB">
                  <a:solidFill>
                    <a:schemeClr val="bg1"/>
                  </a:solidFill>
                </a:rPr>
                <a:t>Mobile</a:t>
              </a:r>
            </a:p>
          </p:txBody>
        </p:sp>
      </p:grpSp>
      <p:pic>
        <p:nvPicPr>
          <p:cNvPr id="3" name="Picture Placeholder 4" descr="A person wearing a suit and tie&#10;&#10;Description automatically generated">
            <a:extLst>
              <a:ext uri="{FF2B5EF4-FFF2-40B4-BE49-F238E27FC236}">
                <a16:creationId xmlns:a16="http://schemas.microsoft.com/office/drawing/2014/main" id="{EDBD4613-5414-B40A-9F38-13D6A8D46EFA}"/>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006845" y="1107334"/>
            <a:ext cx="2089400" cy="1561712"/>
          </a:xfrm>
          <a:custGeom>
            <a:avLst/>
            <a:gdLst>
              <a:gd name="connsiteX0" fmla="*/ 0 w 3263469"/>
              <a:gd name="connsiteY0" fmla="*/ 0 h 2438400"/>
              <a:gd name="connsiteX1" fmla="*/ 3263469 w 3263469"/>
              <a:gd name="connsiteY1" fmla="*/ 0 h 2438400"/>
              <a:gd name="connsiteX2" fmla="*/ 3263469 w 3263469"/>
              <a:gd name="connsiteY2" fmla="*/ 2438400 h 2438400"/>
              <a:gd name="connsiteX3" fmla="*/ 0 w 3263469"/>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263469" h="2438400">
                <a:moveTo>
                  <a:pt x="0" y="0"/>
                </a:moveTo>
                <a:lnTo>
                  <a:pt x="3263469" y="0"/>
                </a:lnTo>
                <a:lnTo>
                  <a:pt x="3263469" y="2438400"/>
                </a:lnTo>
                <a:lnTo>
                  <a:pt x="0" y="2438400"/>
                </a:lnTo>
                <a:close/>
              </a:path>
            </a:pathLst>
          </a:custGeom>
          <a:solidFill>
            <a:schemeClr val="bg2"/>
          </a:solidFill>
          <a:effectLst>
            <a:outerShdw blurRad="50800" dist="38100" dir="2700000" algn="tl" rotWithShape="0">
              <a:prstClr val="black">
                <a:alpha val="40000"/>
              </a:prstClr>
            </a:outerShdw>
          </a:effectLst>
        </p:spPr>
      </p:pic>
      <p:pic>
        <p:nvPicPr>
          <p:cNvPr id="12" name="Picture Placeholder 11" descr="A crowd of people&#10;&#10;Description automatically generated">
            <a:extLst>
              <a:ext uri="{FF2B5EF4-FFF2-40B4-BE49-F238E27FC236}">
                <a16:creationId xmlns:a16="http://schemas.microsoft.com/office/drawing/2014/main" id="{23300C64-6F33-8CA3-B966-0F138C9FE289}"/>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6317426" y="1107334"/>
            <a:ext cx="2078442" cy="1552766"/>
          </a:xfrm>
          <a:custGeom>
            <a:avLst/>
            <a:gdLst>
              <a:gd name="connsiteX0" fmla="*/ 0 w 3263469"/>
              <a:gd name="connsiteY0" fmla="*/ 0 h 2438400"/>
              <a:gd name="connsiteX1" fmla="*/ 3263469 w 3263469"/>
              <a:gd name="connsiteY1" fmla="*/ 0 h 2438400"/>
              <a:gd name="connsiteX2" fmla="*/ 3263469 w 3263469"/>
              <a:gd name="connsiteY2" fmla="*/ 2438400 h 2438400"/>
              <a:gd name="connsiteX3" fmla="*/ 0 w 3263469"/>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263469" h="2438400">
                <a:moveTo>
                  <a:pt x="0" y="0"/>
                </a:moveTo>
                <a:lnTo>
                  <a:pt x="3263469" y="0"/>
                </a:lnTo>
                <a:lnTo>
                  <a:pt x="3263469" y="2438400"/>
                </a:lnTo>
                <a:lnTo>
                  <a:pt x="0" y="2438400"/>
                </a:lnTo>
                <a:close/>
              </a:path>
            </a:pathLst>
          </a:custGeom>
          <a:solidFill>
            <a:schemeClr val="bg2"/>
          </a:solidFill>
          <a:effectLst>
            <a:outerShdw blurRad="50800" dist="38100" dir="2700000" algn="tl" rotWithShape="0">
              <a:prstClr val="black">
                <a:alpha val="40000"/>
              </a:prstClr>
            </a:outerShdw>
          </a:effectLst>
        </p:spPr>
      </p:pic>
      <p:pic>
        <p:nvPicPr>
          <p:cNvPr id="8" name="Picture Placeholder 7" descr="A couple of people posing for the camera&#10;&#10;Description automatically generated">
            <a:extLst>
              <a:ext uri="{FF2B5EF4-FFF2-40B4-BE49-F238E27FC236}">
                <a16:creationId xmlns:a16="http://schemas.microsoft.com/office/drawing/2014/main" id="{8CAD2C2E-ED53-2040-BF78-AD7C830EC946}"/>
              </a:ext>
            </a:extLst>
          </p:cNvPr>
          <p:cNvPicPr>
            <a:picLocks noGrp="1" noChangeAspect="1"/>
          </p:cNvPicPr>
          <p:nvPr>
            <p:ph type="pic" sz="quarter" idx="12"/>
          </p:nvPr>
        </p:nvPicPr>
        <p:blipFill>
          <a:blip r:embed="rId5" cstate="hqprint">
            <a:extLst>
              <a:ext uri="{28A0092B-C50C-407E-A947-70E740481C1C}">
                <a14:useLocalDpi xmlns:a14="http://schemas.microsoft.com/office/drawing/2010/main"/>
              </a:ext>
            </a:extLst>
          </a:blip>
          <a:srcRect/>
          <a:stretch>
            <a:fillRect/>
          </a:stretch>
        </p:blipFill>
        <p:spPr>
          <a:xfrm>
            <a:off x="1017803" y="4797188"/>
            <a:ext cx="2090417" cy="1561712"/>
          </a:xfrm>
          <a:effectLst>
            <a:outerShdw blurRad="50800" dist="38100" dir="2700000" algn="tl" rotWithShape="0">
              <a:prstClr val="black">
                <a:alpha val="40000"/>
              </a:prstClr>
            </a:outerShdw>
          </a:effectLst>
        </p:spPr>
      </p:pic>
      <p:grpSp>
        <p:nvGrpSpPr>
          <p:cNvPr id="7" name="Group 6">
            <a:extLst>
              <a:ext uri="{FF2B5EF4-FFF2-40B4-BE49-F238E27FC236}">
                <a16:creationId xmlns:a16="http://schemas.microsoft.com/office/drawing/2014/main" id="{52ADBB97-812A-BC4B-8FA2-8D2277B3AAE5}"/>
              </a:ext>
            </a:extLst>
          </p:cNvPr>
          <p:cNvGrpSpPr/>
          <p:nvPr/>
        </p:nvGrpSpPr>
        <p:grpSpPr>
          <a:xfrm>
            <a:off x="3280036" y="5145824"/>
            <a:ext cx="2517259" cy="778099"/>
            <a:chOff x="3280036" y="4889489"/>
            <a:chExt cx="2517259" cy="778099"/>
          </a:xfrm>
        </p:grpSpPr>
        <p:sp>
          <p:nvSpPr>
            <p:cNvPr id="26" name="TextBox 25"/>
            <p:cNvSpPr txBox="1"/>
            <p:nvPr/>
          </p:nvSpPr>
          <p:spPr>
            <a:xfrm>
              <a:off x="3280037" y="4889489"/>
              <a:ext cx="2389243" cy="369332"/>
            </a:xfrm>
            <a:prstGeom prst="rect">
              <a:avLst/>
            </a:prstGeom>
            <a:noFill/>
          </p:spPr>
          <p:txBody>
            <a:bodyPr wrap="square" rtlCol="0">
              <a:spAutoFit/>
            </a:bodyPr>
            <a:lstStyle/>
            <a:p>
              <a:r>
                <a:rPr lang="en-GB">
                  <a:solidFill>
                    <a:schemeClr val="tx2"/>
                  </a:solidFill>
                </a:rPr>
                <a:t>HCL Connections</a:t>
              </a:r>
            </a:p>
          </p:txBody>
        </p:sp>
        <p:sp>
          <p:nvSpPr>
            <p:cNvPr id="15" name="Title 1">
              <a:extLst>
                <a:ext uri="{FF2B5EF4-FFF2-40B4-BE49-F238E27FC236}">
                  <a16:creationId xmlns:a16="http://schemas.microsoft.com/office/drawing/2014/main" id="{3392585C-CC33-274B-A819-08EA65427AE5}"/>
                </a:ext>
              </a:extLst>
            </p:cNvPr>
            <p:cNvSpPr txBox="1">
              <a:spLocks/>
            </p:cNvSpPr>
            <p:nvPr/>
          </p:nvSpPr>
          <p:spPr>
            <a:xfrm>
              <a:off x="3280036" y="5201178"/>
              <a:ext cx="2517259" cy="466410"/>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spcAft>
                  <a:spcPts val="1200"/>
                </a:spcAft>
              </a:pPr>
              <a:r>
                <a:rPr lang="en-GB" sz="1050" dirty="0"/>
                <a:t>Wissen, was </a:t>
              </a:r>
              <a:r>
                <a:rPr lang="en-GB" sz="1050" dirty="0" err="1"/>
                <a:t>wir</a:t>
              </a:r>
              <a:r>
                <a:rPr lang="en-GB" sz="1050" dirty="0"/>
                <a:t> </a:t>
              </a:r>
              <a:r>
                <a:rPr lang="en-GB" sz="1050" dirty="0" err="1"/>
                <a:t>als</a:t>
              </a:r>
              <a:r>
                <a:rPr lang="en-GB" sz="1050" dirty="0"/>
                <a:t> Organisation tun </a:t>
              </a:r>
              <a:r>
                <a:rPr lang="en-GB" sz="1050" dirty="0" err="1"/>
                <a:t>können</a:t>
              </a:r>
              <a:r>
                <a:rPr lang="en-GB" sz="1050" dirty="0"/>
                <a:t> und </a:t>
              </a:r>
              <a:r>
                <a:rPr lang="en-GB" sz="1050" dirty="0" err="1"/>
                <a:t>wann</a:t>
              </a:r>
              <a:r>
                <a:rPr lang="en-GB" sz="1050" dirty="0"/>
                <a:t> </a:t>
              </a:r>
              <a:r>
                <a:rPr lang="en-GB" sz="1050" dirty="0" err="1"/>
                <a:t>wir</a:t>
              </a:r>
              <a:r>
                <a:rPr lang="en-GB" sz="1050" dirty="0"/>
                <a:t> es tun </a:t>
              </a:r>
              <a:r>
                <a:rPr lang="en-GB" sz="1050" dirty="0" err="1"/>
                <a:t>sollten</a:t>
              </a:r>
              <a:endParaRPr lang="en-GB" sz="1050" dirty="0"/>
            </a:p>
          </p:txBody>
        </p:sp>
      </p:grpSp>
      <p:grpSp>
        <p:nvGrpSpPr>
          <p:cNvPr id="16" name="Group 15">
            <a:extLst>
              <a:ext uri="{FF2B5EF4-FFF2-40B4-BE49-F238E27FC236}">
                <a16:creationId xmlns:a16="http://schemas.microsoft.com/office/drawing/2014/main" id="{085D57DE-69CE-FD4E-B77B-967EFA2A1F5F}"/>
              </a:ext>
            </a:extLst>
          </p:cNvPr>
          <p:cNvGrpSpPr/>
          <p:nvPr/>
        </p:nvGrpSpPr>
        <p:grpSpPr>
          <a:xfrm>
            <a:off x="8579701" y="1336164"/>
            <a:ext cx="3380978" cy="1156641"/>
            <a:chOff x="3280180" y="1177408"/>
            <a:chExt cx="4618078" cy="1156641"/>
          </a:xfrm>
        </p:grpSpPr>
        <p:sp>
          <p:nvSpPr>
            <p:cNvPr id="17" name="Title 1">
              <a:extLst>
                <a:ext uri="{FF2B5EF4-FFF2-40B4-BE49-F238E27FC236}">
                  <a16:creationId xmlns:a16="http://schemas.microsoft.com/office/drawing/2014/main" id="{DCB02AD1-7AE6-DB47-BDAC-9F6DFA3EC092}"/>
                </a:ext>
              </a:extLst>
            </p:cNvPr>
            <p:cNvSpPr txBox="1">
              <a:spLocks/>
            </p:cNvSpPr>
            <p:nvPr/>
          </p:nvSpPr>
          <p:spPr>
            <a:xfrm>
              <a:off x="3280180" y="1479841"/>
              <a:ext cx="4618078" cy="854208"/>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spcAft>
                  <a:spcPts val="1200"/>
                </a:spcAft>
              </a:pPr>
              <a:r>
                <a:rPr lang="en-GB" sz="1050" dirty="0" err="1">
                  <a:solidFill>
                    <a:schemeClr val="bg1"/>
                  </a:solidFill>
                </a:rPr>
                <a:t>Reduziert</a:t>
              </a:r>
              <a:r>
                <a:rPr lang="en-GB" sz="1050" dirty="0">
                  <a:solidFill>
                    <a:schemeClr val="bg1"/>
                  </a:solidFill>
                </a:rPr>
                <a:t> den </a:t>
              </a:r>
              <a:r>
                <a:rPr lang="en-GB" sz="1050" dirty="0" err="1">
                  <a:solidFill>
                    <a:schemeClr val="bg1"/>
                  </a:solidFill>
                </a:rPr>
                <a:t>Zeitaufwand</a:t>
              </a:r>
              <a:r>
                <a:rPr lang="en-GB" sz="1050" dirty="0">
                  <a:solidFill>
                    <a:schemeClr val="bg1"/>
                  </a:solidFill>
                </a:rPr>
                <a:t> für die </a:t>
              </a:r>
              <a:r>
                <a:rPr lang="en-GB" sz="1050" dirty="0" err="1">
                  <a:solidFill>
                    <a:schemeClr val="bg1"/>
                  </a:solidFill>
                </a:rPr>
                <a:t>Festlegung</a:t>
              </a:r>
              <a:r>
                <a:rPr lang="en-GB" sz="1050" dirty="0">
                  <a:solidFill>
                    <a:schemeClr val="bg1"/>
                  </a:solidFill>
                </a:rPr>
                <a:t> </a:t>
              </a:r>
              <a:r>
                <a:rPr lang="en-GB" sz="1050" dirty="0" err="1">
                  <a:solidFill>
                    <a:schemeClr val="bg1"/>
                  </a:solidFill>
                </a:rPr>
                <a:t>eines</a:t>
              </a:r>
              <a:r>
                <a:rPr lang="en-GB" sz="1050" dirty="0">
                  <a:solidFill>
                    <a:schemeClr val="bg1"/>
                  </a:solidFill>
                </a:rPr>
                <a:t> </a:t>
              </a:r>
              <a:r>
                <a:rPr lang="en-GB" sz="1050" dirty="0" err="1">
                  <a:solidFill>
                    <a:schemeClr val="bg1"/>
                  </a:solidFill>
                </a:rPr>
                <a:t>gemeinsamen</a:t>
              </a:r>
              <a:r>
                <a:rPr lang="en-GB" sz="1050" dirty="0">
                  <a:solidFill>
                    <a:schemeClr val="bg1"/>
                  </a:solidFill>
                </a:rPr>
                <a:t> </a:t>
              </a:r>
              <a:r>
                <a:rPr lang="en-GB" sz="1050" dirty="0" err="1">
                  <a:solidFill>
                    <a:schemeClr val="bg1"/>
                  </a:solidFill>
                </a:rPr>
                <a:t>Zeitfensters</a:t>
              </a:r>
              <a:r>
                <a:rPr lang="en-GB" sz="1050" dirty="0">
                  <a:solidFill>
                    <a:schemeClr val="bg1"/>
                  </a:solidFill>
                </a:rPr>
                <a:t> für </a:t>
              </a:r>
              <a:r>
                <a:rPr lang="en-GB" sz="1050" dirty="0" err="1">
                  <a:solidFill>
                    <a:schemeClr val="bg1"/>
                  </a:solidFill>
                </a:rPr>
                <a:t>eine</a:t>
              </a:r>
              <a:r>
                <a:rPr lang="en-GB" sz="1050" dirty="0">
                  <a:solidFill>
                    <a:schemeClr val="bg1"/>
                  </a:solidFill>
                </a:rPr>
                <a:t> </a:t>
              </a:r>
              <a:r>
                <a:rPr lang="en-GB" sz="1050" dirty="0" err="1">
                  <a:solidFill>
                    <a:schemeClr val="bg1"/>
                  </a:solidFill>
                </a:rPr>
                <a:t>Besprechung</a:t>
              </a:r>
              <a:r>
                <a:rPr lang="en-GB" sz="1050" dirty="0">
                  <a:solidFill>
                    <a:schemeClr val="bg1"/>
                  </a:solidFill>
                </a:rPr>
                <a:t> </a:t>
              </a:r>
              <a:r>
                <a:rPr lang="en-GB" sz="1050" dirty="0" err="1">
                  <a:solidFill>
                    <a:schemeClr val="bg1"/>
                  </a:solidFill>
                </a:rPr>
                <a:t>erheblich</a:t>
              </a:r>
              <a:r>
                <a:rPr lang="en-GB" sz="1050" dirty="0">
                  <a:solidFill>
                    <a:schemeClr val="bg1"/>
                  </a:solidFill>
                </a:rPr>
                <a:t>, </a:t>
              </a:r>
              <a:r>
                <a:rPr lang="en-GB" sz="1050" dirty="0" err="1">
                  <a:solidFill>
                    <a:schemeClr val="bg1"/>
                  </a:solidFill>
                </a:rPr>
                <a:t>indem</a:t>
              </a:r>
              <a:r>
                <a:rPr lang="en-GB" sz="1050" dirty="0">
                  <a:solidFill>
                    <a:schemeClr val="bg1"/>
                  </a:solidFill>
                </a:rPr>
                <a:t> Sie die </a:t>
              </a:r>
              <a:r>
                <a:rPr lang="en-GB" sz="1050" dirty="0" err="1">
                  <a:solidFill>
                    <a:schemeClr val="bg1"/>
                  </a:solidFill>
                </a:rPr>
                <a:t>vorgesehenen</a:t>
              </a:r>
              <a:r>
                <a:rPr lang="en-GB" sz="1050" dirty="0">
                  <a:solidFill>
                    <a:schemeClr val="bg1"/>
                  </a:solidFill>
                </a:rPr>
                <a:t> </a:t>
              </a:r>
              <a:r>
                <a:rPr lang="en-GB" sz="1050" dirty="0" err="1">
                  <a:solidFill>
                    <a:schemeClr val="bg1"/>
                  </a:solidFill>
                </a:rPr>
                <a:t>Teilnehmer</a:t>
              </a:r>
              <a:r>
                <a:rPr lang="en-GB" sz="1050" dirty="0">
                  <a:solidFill>
                    <a:schemeClr val="bg1"/>
                  </a:solidFill>
                </a:rPr>
                <a:t> </a:t>
              </a:r>
              <a:r>
                <a:rPr lang="en-GB" sz="1050" dirty="0" err="1">
                  <a:solidFill>
                    <a:schemeClr val="bg1"/>
                  </a:solidFill>
                </a:rPr>
                <a:t>befragen</a:t>
              </a:r>
              <a:r>
                <a:rPr lang="en-GB" sz="1050" dirty="0">
                  <a:solidFill>
                    <a:schemeClr val="bg1"/>
                  </a:solidFill>
                </a:rPr>
                <a:t> </a:t>
              </a:r>
              <a:r>
                <a:rPr lang="en-GB" sz="1050" dirty="0" err="1">
                  <a:solidFill>
                    <a:schemeClr val="bg1"/>
                  </a:solidFill>
                </a:rPr>
                <a:t>oder</a:t>
              </a:r>
              <a:r>
                <a:rPr lang="en-GB" sz="1050" dirty="0">
                  <a:solidFill>
                    <a:schemeClr val="bg1"/>
                  </a:solidFill>
                </a:rPr>
                <a:t> </a:t>
              </a:r>
              <a:r>
                <a:rPr lang="en-GB" sz="1050" dirty="0" err="1">
                  <a:solidFill>
                    <a:schemeClr val="bg1"/>
                  </a:solidFill>
                </a:rPr>
                <a:t>Ihren</a:t>
              </a:r>
              <a:r>
                <a:rPr lang="en-GB" sz="1050" dirty="0">
                  <a:solidFill>
                    <a:schemeClr val="bg1"/>
                  </a:solidFill>
                </a:rPr>
                <a:t> </a:t>
              </a:r>
              <a:r>
                <a:rPr lang="en-GB" sz="1050" dirty="0" err="1">
                  <a:solidFill>
                    <a:schemeClr val="bg1"/>
                  </a:solidFill>
                </a:rPr>
                <a:t>Kalender</a:t>
              </a:r>
              <a:r>
                <a:rPr lang="en-GB" sz="1050" dirty="0">
                  <a:solidFill>
                    <a:schemeClr val="bg1"/>
                  </a:solidFill>
                </a:rPr>
                <a:t> </a:t>
              </a:r>
              <a:r>
                <a:rPr lang="en-GB" sz="1050" dirty="0" err="1">
                  <a:solidFill>
                    <a:schemeClr val="bg1"/>
                  </a:solidFill>
                </a:rPr>
                <a:t>freigeben</a:t>
              </a:r>
              <a:r>
                <a:rPr lang="en-GB" sz="1050" dirty="0">
                  <a:solidFill>
                    <a:schemeClr val="bg1"/>
                  </a:solidFill>
                </a:rPr>
                <a:t>.</a:t>
              </a:r>
            </a:p>
          </p:txBody>
        </p:sp>
        <p:sp>
          <p:nvSpPr>
            <p:cNvPr id="21" name="TextBox 20">
              <a:extLst>
                <a:ext uri="{FF2B5EF4-FFF2-40B4-BE49-F238E27FC236}">
                  <a16:creationId xmlns:a16="http://schemas.microsoft.com/office/drawing/2014/main" id="{E6F7A3FE-A282-D04E-8E9A-F3A73CEE6424}"/>
                </a:ext>
              </a:extLst>
            </p:cNvPr>
            <p:cNvSpPr txBox="1"/>
            <p:nvPr/>
          </p:nvSpPr>
          <p:spPr>
            <a:xfrm>
              <a:off x="3280182" y="1177408"/>
              <a:ext cx="3263469" cy="369332"/>
            </a:xfrm>
            <a:prstGeom prst="rect">
              <a:avLst/>
            </a:prstGeom>
            <a:noFill/>
          </p:spPr>
          <p:txBody>
            <a:bodyPr wrap="square" rtlCol="0">
              <a:spAutoFit/>
            </a:bodyPr>
            <a:lstStyle/>
            <a:p>
              <a:r>
                <a:rPr lang="en-GB" dirty="0">
                  <a:solidFill>
                    <a:schemeClr val="bg1"/>
                  </a:solidFill>
                </a:rPr>
                <a:t>Find Time (</a:t>
              </a:r>
              <a:r>
                <a:rPr lang="en-GB" dirty="0" err="1">
                  <a:solidFill>
                    <a:schemeClr val="bg1"/>
                  </a:solidFill>
                </a:rPr>
                <a:t>Pollarity</a:t>
              </a:r>
              <a:r>
                <a:rPr lang="en-GB" dirty="0">
                  <a:solidFill>
                    <a:schemeClr val="bg1"/>
                  </a:solidFill>
                </a:rPr>
                <a:t>)</a:t>
              </a:r>
            </a:p>
          </p:txBody>
        </p:sp>
      </p:grpSp>
      <p:grpSp>
        <p:nvGrpSpPr>
          <p:cNvPr id="38" name="Group 37">
            <a:extLst>
              <a:ext uri="{FF2B5EF4-FFF2-40B4-BE49-F238E27FC236}">
                <a16:creationId xmlns:a16="http://schemas.microsoft.com/office/drawing/2014/main" id="{A5295A5C-8D4D-9F4E-AD88-6361CEEF52A4}"/>
              </a:ext>
            </a:extLst>
          </p:cNvPr>
          <p:cNvGrpSpPr/>
          <p:nvPr/>
        </p:nvGrpSpPr>
        <p:grpSpPr>
          <a:xfrm>
            <a:off x="3270894" y="3270831"/>
            <a:ext cx="2526401" cy="962742"/>
            <a:chOff x="3270894" y="1341369"/>
            <a:chExt cx="2526401" cy="962742"/>
          </a:xfrm>
        </p:grpSpPr>
        <p:sp>
          <p:nvSpPr>
            <p:cNvPr id="39" name="Title 1">
              <a:extLst>
                <a:ext uri="{FF2B5EF4-FFF2-40B4-BE49-F238E27FC236}">
                  <a16:creationId xmlns:a16="http://schemas.microsoft.com/office/drawing/2014/main" id="{F7A81D6D-DEC7-9E4F-BB39-9D8AE5CE853A}"/>
                </a:ext>
              </a:extLst>
            </p:cNvPr>
            <p:cNvSpPr txBox="1">
              <a:spLocks/>
            </p:cNvSpPr>
            <p:nvPr/>
          </p:nvSpPr>
          <p:spPr>
            <a:xfrm>
              <a:off x="3280036" y="1643802"/>
              <a:ext cx="2517259" cy="660309"/>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spcAft>
                  <a:spcPts val="1200"/>
                </a:spcAft>
              </a:pPr>
              <a:r>
                <a:rPr lang="en-GB" sz="1050" dirty="0" err="1">
                  <a:solidFill>
                    <a:srgbClr val="4D555A"/>
                  </a:solidFill>
                </a:rPr>
                <a:t>Optimieren</a:t>
              </a:r>
              <a:r>
                <a:rPr lang="en-GB" sz="1050" dirty="0">
                  <a:solidFill>
                    <a:srgbClr val="4D555A"/>
                  </a:solidFill>
                </a:rPr>
                <a:t> Sie die </a:t>
              </a:r>
              <a:r>
                <a:rPr lang="en-GB" sz="1050" dirty="0" err="1">
                  <a:solidFill>
                    <a:srgbClr val="4D555A"/>
                  </a:solidFill>
                </a:rPr>
                <a:t>Auslastung</a:t>
              </a:r>
              <a:r>
                <a:rPr lang="en-GB" sz="1050" dirty="0">
                  <a:solidFill>
                    <a:srgbClr val="4D555A"/>
                  </a:solidFill>
                </a:rPr>
                <a:t> </a:t>
              </a:r>
              <a:r>
                <a:rPr lang="en-GB" sz="1050" dirty="0" err="1">
                  <a:solidFill>
                    <a:srgbClr val="4D555A"/>
                  </a:solidFill>
                </a:rPr>
                <a:t>Ihrer</a:t>
              </a:r>
              <a:r>
                <a:rPr lang="en-GB" sz="1050" dirty="0">
                  <a:solidFill>
                    <a:srgbClr val="4D555A"/>
                  </a:solidFill>
                </a:rPr>
                <a:t> </a:t>
              </a:r>
              <a:r>
                <a:rPr lang="en-GB" sz="1050" dirty="0" err="1">
                  <a:solidFill>
                    <a:srgbClr val="4D555A"/>
                  </a:solidFill>
                </a:rPr>
                <a:t>Räume</a:t>
              </a:r>
              <a:r>
                <a:rPr lang="en-GB" sz="1050" dirty="0">
                  <a:solidFill>
                    <a:srgbClr val="4D555A"/>
                  </a:solidFill>
                </a:rPr>
                <a:t>. </a:t>
              </a:r>
              <a:r>
                <a:rPr lang="en-GB" sz="1050" dirty="0" err="1">
                  <a:solidFill>
                    <a:srgbClr val="4D555A"/>
                  </a:solidFill>
                </a:rPr>
                <a:t>Visualisieren</a:t>
              </a:r>
              <a:r>
                <a:rPr lang="en-GB" sz="1050" dirty="0">
                  <a:solidFill>
                    <a:srgbClr val="4D555A"/>
                  </a:solidFill>
                </a:rPr>
                <a:t> und </a:t>
              </a:r>
              <a:r>
                <a:rPr lang="en-GB" sz="1050" dirty="0" err="1">
                  <a:solidFill>
                    <a:srgbClr val="4D555A"/>
                  </a:solidFill>
                </a:rPr>
                <a:t>buchen</a:t>
              </a:r>
              <a:r>
                <a:rPr lang="en-GB" sz="1050" dirty="0">
                  <a:solidFill>
                    <a:srgbClr val="4D555A"/>
                  </a:solidFill>
                </a:rPr>
                <a:t> Sie </a:t>
              </a:r>
              <a:r>
                <a:rPr lang="en-GB" sz="1050" dirty="0" err="1">
                  <a:solidFill>
                    <a:srgbClr val="4D555A"/>
                  </a:solidFill>
                </a:rPr>
                <a:t>im</a:t>
              </a:r>
              <a:r>
                <a:rPr lang="en-GB" sz="1050" dirty="0">
                  <a:solidFill>
                    <a:srgbClr val="4D555A"/>
                  </a:solidFill>
                </a:rPr>
                <a:t> </a:t>
              </a:r>
              <a:r>
                <a:rPr lang="en-GB" sz="1050" dirty="0" err="1">
                  <a:solidFill>
                    <a:srgbClr val="4D555A"/>
                  </a:solidFill>
                </a:rPr>
                <a:t>Handumdrehen</a:t>
              </a:r>
              <a:endParaRPr lang="en-GB" sz="1050" dirty="0">
                <a:solidFill>
                  <a:srgbClr val="4D555A"/>
                </a:solidFill>
              </a:endParaRPr>
            </a:p>
          </p:txBody>
        </p:sp>
        <p:sp>
          <p:nvSpPr>
            <p:cNvPr id="40" name="TextBox 39">
              <a:extLst>
                <a:ext uri="{FF2B5EF4-FFF2-40B4-BE49-F238E27FC236}">
                  <a16:creationId xmlns:a16="http://schemas.microsoft.com/office/drawing/2014/main" id="{25F7C98E-45D4-8A4D-A64C-9B0297F7422F}"/>
                </a:ext>
              </a:extLst>
            </p:cNvPr>
            <p:cNvSpPr txBox="1"/>
            <p:nvPr/>
          </p:nvSpPr>
          <p:spPr>
            <a:xfrm>
              <a:off x="3270894" y="1341369"/>
              <a:ext cx="2078442" cy="369332"/>
            </a:xfrm>
            <a:prstGeom prst="rect">
              <a:avLst/>
            </a:prstGeom>
            <a:noFill/>
          </p:spPr>
          <p:txBody>
            <a:bodyPr wrap="square" rtlCol="0">
              <a:spAutoFit/>
            </a:bodyPr>
            <a:lstStyle/>
            <a:p>
              <a:r>
                <a:rPr lang="en-GB">
                  <a:solidFill>
                    <a:schemeClr val="tx2"/>
                  </a:solidFill>
                </a:rPr>
                <a:t>Room Display</a:t>
              </a:r>
            </a:p>
          </p:txBody>
        </p:sp>
      </p:grpSp>
      <p:pic>
        <p:nvPicPr>
          <p:cNvPr id="50" name="Picture Placeholder 11">
            <a:extLst>
              <a:ext uri="{FF2B5EF4-FFF2-40B4-BE49-F238E27FC236}">
                <a16:creationId xmlns:a16="http://schemas.microsoft.com/office/drawing/2014/main" id="{E2A3C45F-D3C4-DF4A-957D-9BBB88658B91}"/>
              </a:ext>
            </a:extLst>
          </p:cNvPr>
          <p:cNvPicPr>
            <a:picLocks noChangeAspect="1"/>
          </p:cNvPicPr>
          <p:nvPr/>
        </p:nvPicPr>
        <p:blipFill rotWithShape="1">
          <a:blip r:embed="rId6">
            <a:extLst>
              <a:ext uri="{28A0092B-C50C-407E-A947-70E740481C1C}">
                <a14:useLocalDpi xmlns:a14="http://schemas.microsoft.com/office/drawing/2010/main" val="0"/>
              </a:ext>
            </a:extLst>
          </a:blip>
          <a:srcRect l="11188" r="21885"/>
          <a:stretch/>
        </p:blipFill>
        <p:spPr>
          <a:xfrm>
            <a:off x="1006845" y="3002372"/>
            <a:ext cx="2088496" cy="1560277"/>
          </a:xfrm>
          <a:custGeom>
            <a:avLst/>
            <a:gdLst>
              <a:gd name="connsiteX0" fmla="*/ 0 w 3263469"/>
              <a:gd name="connsiteY0" fmla="*/ 0 h 2438400"/>
              <a:gd name="connsiteX1" fmla="*/ 3263469 w 3263469"/>
              <a:gd name="connsiteY1" fmla="*/ 0 h 2438400"/>
              <a:gd name="connsiteX2" fmla="*/ 3263469 w 3263469"/>
              <a:gd name="connsiteY2" fmla="*/ 2438400 h 2438400"/>
              <a:gd name="connsiteX3" fmla="*/ 0 w 3263469"/>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263469" h="2438400">
                <a:moveTo>
                  <a:pt x="0" y="0"/>
                </a:moveTo>
                <a:lnTo>
                  <a:pt x="3263469" y="0"/>
                </a:lnTo>
                <a:lnTo>
                  <a:pt x="3263469" y="2438400"/>
                </a:lnTo>
                <a:lnTo>
                  <a:pt x="0" y="2438400"/>
                </a:lnTo>
                <a:close/>
              </a:path>
            </a:pathLst>
          </a:custGeom>
          <a:solidFill>
            <a:schemeClr val="bg2"/>
          </a:solidFill>
          <a:effectLst>
            <a:outerShdw blurRad="50800" dist="38100" dir="2700000" algn="tl" rotWithShape="0">
              <a:prstClr val="black">
                <a:alpha val="40000"/>
              </a:prstClr>
            </a:outerShdw>
          </a:effectLst>
        </p:spPr>
      </p:pic>
      <p:grpSp>
        <p:nvGrpSpPr>
          <p:cNvPr id="44" name="Group 43">
            <a:extLst>
              <a:ext uri="{FF2B5EF4-FFF2-40B4-BE49-F238E27FC236}">
                <a16:creationId xmlns:a16="http://schemas.microsoft.com/office/drawing/2014/main" id="{1902DA7E-E8CD-214C-8FFA-AA093DBE5E03}"/>
              </a:ext>
            </a:extLst>
          </p:cNvPr>
          <p:cNvGrpSpPr/>
          <p:nvPr/>
        </p:nvGrpSpPr>
        <p:grpSpPr>
          <a:xfrm>
            <a:off x="8570461" y="5145824"/>
            <a:ext cx="2570656" cy="778099"/>
            <a:chOff x="3270893" y="4889489"/>
            <a:chExt cx="2570656" cy="778099"/>
          </a:xfrm>
        </p:grpSpPr>
        <p:sp>
          <p:nvSpPr>
            <p:cNvPr id="45" name="TextBox 44">
              <a:extLst>
                <a:ext uri="{FF2B5EF4-FFF2-40B4-BE49-F238E27FC236}">
                  <a16:creationId xmlns:a16="http://schemas.microsoft.com/office/drawing/2014/main" id="{2FA31058-8EBB-444A-9200-6CE205F5DDE8}"/>
                </a:ext>
              </a:extLst>
            </p:cNvPr>
            <p:cNvSpPr txBox="1"/>
            <p:nvPr/>
          </p:nvSpPr>
          <p:spPr>
            <a:xfrm>
              <a:off x="3270893" y="4889489"/>
              <a:ext cx="2389243" cy="369332"/>
            </a:xfrm>
            <a:prstGeom prst="rect">
              <a:avLst/>
            </a:prstGeom>
            <a:noFill/>
          </p:spPr>
          <p:txBody>
            <a:bodyPr wrap="square" rtlCol="0">
              <a:spAutoFit/>
            </a:bodyPr>
            <a:lstStyle/>
            <a:p>
              <a:r>
                <a:rPr lang="en-GB">
                  <a:solidFill>
                    <a:schemeClr val="tx2"/>
                  </a:solidFill>
                </a:rPr>
                <a:t>Business API</a:t>
              </a:r>
            </a:p>
          </p:txBody>
        </p:sp>
        <p:sp>
          <p:nvSpPr>
            <p:cNvPr id="46" name="Title 1">
              <a:extLst>
                <a:ext uri="{FF2B5EF4-FFF2-40B4-BE49-F238E27FC236}">
                  <a16:creationId xmlns:a16="http://schemas.microsoft.com/office/drawing/2014/main" id="{ABBF89A3-3B98-6F4A-BBC5-00947480BF07}"/>
                </a:ext>
              </a:extLst>
            </p:cNvPr>
            <p:cNvSpPr txBox="1">
              <a:spLocks/>
            </p:cNvSpPr>
            <p:nvPr/>
          </p:nvSpPr>
          <p:spPr>
            <a:xfrm>
              <a:off x="3280036" y="5201178"/>
              <a:ext cx="2561513" cy="466410"/>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spcAft>
                  <a:spcPts val="1200"/>
                </a:spcAft>
              </a:pPr>
              <a:r>
                <a:rPr lang="en-GB" sz="1050" dirty="0" err="1"/>
                <a:t>Integrieren</a:t>
              </a:r>
              <a:r>
                <a:rPr lang="en-GB" sz="1050" dirty="0"/>
                <a:t> Sie </a:t>
              </a:r>
              <a:r>
                <a:rPr lang="en-GB" sz="1050" dirty="0" err="1"/>
                <a:t>Ihre</a:t>
              </a:r>
              <a:r>
                <a:rPr lang="en-GB" sz="1050" dirty="0"/>
                <a:t> </a:t>
              </a:r>
              <a:r>
                <a:rPr lang="en-GB" sz="1050" dirty="0" err="1"/>
                <a:t>Kalenderdaten</a:t>
              </a:r>
              <a:r>
                <a:rPr lang="en-GB" sz="1050" dirty="0"/>
                <a:t> </a:t>
              </a:r>
              <a:r>
                <a:rPr lang="en-GB" sz="1050" dirty="0" err="1"/>
                <a:t>mit</a:t>
              </a:r>
              <a:r>
                <a:rPr lang="en-GB" sz="1050" dirty="0"/>
                <a:t> </a:t>
              </a:r>
              <a:r>
                <a:rPr lang="en-GB" sz="1050" dirty="0" err="1"/>
                <a:t>Ihren</a:t>
              </a:r>
              <a:r>
                <a:rPr lang="en-GB" sz="1050" dirty="0"/>
                <a:t> </a:t>
              </a:r>
              <a:r>
                <a:rPr lang="en-GB" sz="1050" dirty="0" err="1"/>
                <a:t>Geschäftslösungen</a:t>
              </a:r>
              <a:endParaRPr lang="en-GB" sz="1050" dirty="0"/>
            </a:p>
          </p:txBody>
        </p:sp>
      </p:grpSp>
      <p:grpSp>
        <p:nvGrpSpPr>
          <p:cNvPr id="47" name="Group 46">
            <a:extLst>
              <a:ext uri="{FF2B5EF4-FFF2-40B4-BE49-F238E27FC236}">
                <a16:creationId xmlns:a16="http://schemas.microsoft.com/office/drawing/2014/main" id="{86143493-8F95-0C4A-A8FA-5956688F36BD}"/>
              </a:ext>
            </a:extLst>
          </p:cNvPr>
          <p:cNvGrpSpPr/>
          <p:nvPr/>
        </p:nvGrpSpPr>
        <p:grpSpPr>
          <a:xfrm>
            <a:off x="8561415" y="3274068"/>
            <a:ext cx="3071228" cy="1165785"/>
            <a:chOff x="3255202" y="1177408"/>
            <a:chExt cx="4194991" cy="1165785"/>
          </a:xfrm>
        </p:grpSpPr>
        <p:sp>
          <p:nvSpPr>
            <p:cNvPr id="48" name="Title 1">
              <a:extLst>
                <a:ext uri="{FF2B5EF4-FFF2-40B4-BE49-F238E27FC236}">
                  <a16:creationId xmlns:a16="http://schemas.microsoft.com/office/drawing/2014/main" id="{17FF2461-68C3-9F4E-BB9A-D5B361BE626B}"/>
                </a:ext>
              </a:extLst>
            </p:cNvPr>
            <p:cNvSpPr txBox="1">
              <a:spLocks/>
            </p:cNvSpPr>
            <p:nvPr/>
          </p:nvSpPr>
          <p:spPr>
            <a:xfrm>
              <a:off x="3280179" y="1488985"/>
              <a:ext cx="4170014" cy="854208"/>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spcAft>
                  <a:spcPts val="1200"/>
                </a:spcAft>
              </a:pPr>
              <a:r>
                <a:rPr lang="en-GB" sz="1050" dirty="0"/>
                <a:t>die </a:t>
              </a:r>
              <a:r>
                <a:rPr lang="en-GB" sz="1050" dirty="0" err="1"/>
                <a:t>zentrale</a:t>
              </a:r>
              <a:r>
                <a:rPr lang="en-GB" sz="1050" dirty="0"/>
                <a:t> </a:t>
              </a:r>
              <a:r>
                <a:rPr lang="en-GB" sz="1050" dirty="0" err="1"/>
                <a:t>Anlaufstelle</a:t>
              </a:r>
              <a:r>
                <a:rPr lang="en-GB" sz="1050" dirty="0"/>
                <a:t> der Organisation für die </a:t>
              </a:r>
              <a:r>
                <a:rPr lang="en-GB" sz="1050" dirty="0" err="1"/>
                <a:t>Verwaltung</a:t>
              </a:r>
              <a:r>
                <a:rPr lang="en-GB" sz="1050" dirty="0"/>
                <a:t> der </a:t>
              </a:r>
              <a:r>
                <a:rPr lang="en-GB" sz="1050" dirty="0" err="1"/>
                <a:t>Verpflegung</a:t>
              </a:r>
              <a:r>
                <a:rPr lang="en-GB" sz="1050" dirty="0"/>
                <a:t> </a:t>
              </a:r>
              <a:r>
                <a:rPr lang="en-GB" sz="1050" dirty="0" err="1"/>
                <a:t>innerhalb</a:t>
              </a:r>
              <a:r>
                <a:rPr lang="en-GB" sz="1050" dirty="0"/>
                <a:t> der Organisation, die für alle </a:t>
              </a:r>
              <a:r>
                <a:rPr lang="en-GB" sz="1050" dirty="0" err="1"/>
                <a:t>Beteiligten</a:t>
              </a:r>
              <a:r>
                <a:rPr lang="en-GB" sz="1050" dirty="0"/>
                <a:t> </a:t>
              </a:r>
              <a:r>
                <a:rPr lang="en-GB" sz="1050" dirty="0" err="1"/>
                <a:t>einfach</a:t>
              </a:r>
              <a:r>
                <a:rPr lang="en-GB" sz="1050" dirty="0"/>
                <a:t> und </a:t>
              </a:r>
              <a:r>
                <a:rPr lang="en-GB" sz="1050" dirty="0" err="1"/>
                <a:t>zeitsparend</a:t>
              </a:r>
              <a:r>
                <a:rPr lang="en-GB" sz="1050" dirty="0"/>
                <a:t> </a:t>
              </a:r>
              <a:r>
                <a:rPr lang="en-GB" sz="1050" dirty="0" err="1"/>
                <a:t>ist</a:t>
              </a:r>
              <a:r>
                <a:rPr lang="en-GB" sz="1050" dirty="0"/>
                <a:t>.</a:t>
              </a:r>
            </a:p>
          </p:txBody>
        </p:sp>
        <p:sp>
          <p:nvSpPr>
            <p:cNvPr id="49" name="TextBox 48">
              <a:extLst>
                <a:ext uri="{FF2B5EF4-FFF2-40B4-BE49-F238E27FC236}">
                  <a16:creationId xmlns:a16="http://schemas.microsoft.com/office/drawing/2014/main" id="{905C42D6-F3BE-D041-A56A-272DB1F704B4}"/>
                </a:ext>
              </a:extLst>
            </p:cNvPr>
            <p:cNvSpPr txBox="1"/>
            <p:nvPr/>
          </p:nvSpPr>
          <p:spPr>
            <a:xfrm>
              <a:off x="3255202" y="1177408"/>
              <a:ext cx="3263468" cy="369332"/>
            </a:xfrm>
            <a:prstGeom prst="rect">
              <a:avLst/>
            </a:prstGeom>
            <a:noFill/>
          </p:spPr>
          <p:txBody>
            <a:bodyPr wrap="square" rtlCol="0">
              <a:spAutoFit/>
            </a:bodyPr>
            <a:lstStyle/>
            <a:p>
              <a:r>
                <a:rPr lang="en-GB" dirty="0">
                  <a:solidFill>
                    <a:schemeClr val="tx2"/>
                  </a:solidFill>
                </a:rPr>
                <a:t>Catering Manager</a:t>
              </a:r>
            </a:p>
          </p:txBody>
        </p:sp>
      </p:grpSp>
      <p:pic>
        <p:nvPicPr>
          <p:cNvPr id="51" name="Picture Placeholder 13" descr="A group of people sitting at a table with wine glasses&#10;&#10;Description automatically generated">
            <a:extLst>
              <a:ext uri="{FF2B5EF4-FFF2-40B4-BE49-F238E27FC236}">
                <a16:creationId xmlns:a16="http://schemas.microsoft.com/office/drawing/2014/main" id="{0B49A482-B4C0-5347-9E89-1833C245FAE4}"/>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6319292" y="3000937"/>
            <a:ext cx="2089400" cy="1561712"/>
          </a:xfrm>
          <a:custGeom>
            <a:avLst/>
            <a:gdLst>
              <a:gd name="connsiteX0" fmla="*/ 0 w 3263469"/>
              <a:gd name="connsiteY0" fmla="*/ 0 h 2438400"/>
              <a:gd name="connsiteX1" fmla="*/ 3263469 w 3263469"/>
              <a:gd name="connsiteY1" fmla="*/ 0 h 2438400"/>
              <a:gd name="connsiteX2" fmla="*/ 3263469 w 3263469"/>
              <a:gd name="connsiteY2" fmla="*/ 2438400 h 2438400"/>
              <a:gd name="connsiteX3" fmla="*/ 0 w 3263469"/>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263469" h="2438400">
                <a:moveTo>
                  <a:pt x="0" y="0"/>
                </a:moveTo>
                <a:lnTo>
                  <a:pt x="3263469" y="0"/>
                </a:lnTo>
                <a:lnTo>
                  <a:pt x="3263469" y="2438400"/>
                </a:lnTo>
                <a:lnTo>
                  <a:pt x="0" y="2438400"/>
                </a:lnTo>
                <a:close/>
              </a:path>
            </a:pathLst>
          </a:custGeom>
          <a:solidFill>
            <a:schemeClr val="bg2"/>
          </a:solidFill>
          <a:effectLst>
            <a:outerShdw blurRad="50800" dist="38100" dir="2700000" algn="tl" rotWithShape="0">
              <a:prstClr val="black">
                <a:alpha val="40000"/>
              </a:prstClr>
            </a:outerShdw>
          </a:effectLst>
        </p:spPr>
      </p:pic>
      <p:pic>
        <p:nvPicPr>
          <p:cNvPr id="52" name="Picture Placeholder 15" descr="A picture containing building, sitting, white, large&#10;&#10;Description automatically generated">
            <a:extLst>
              <a:ext uri="{FF2B5EF4-FFF2-40B4-BE49-F238E27FC236}">
                <a16:creationId xmlns:a16="http://schemas.microsoft.com/office/drawing/2014/main" id="{351A6B8B-E874-224D-BC88-BFBE5E95B4A7}"/>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6318840" y="4797188"/>
            <a:ext cx="2088496" cy="1560277"/>
          </a:xfrm>
          <a:custGeom>
            <a:avLst/>
            <a:gdLst>
              <a:gd name="connsiteX0" fmla="*/ 0 w 3263469"/>
              <a:gd name="connsiteY0" fmla="*/ 0 h 2438400"/>
              <a:gd name="connsiteX1" fmla="*/ 3263469 w 3263469"/>
              <a:gd name="connsiteY1" fmla="*/ 0 h 2438400"/>
              <a:gd name="connsiteX2" fmla="*/ 3263469 w 3263469"/>
              <a:gd name="connsiteY2" fmla="*/ 2438400 h 2438400"/>
              <a:gd name="connsiteX3" fmla="*/ 0 w 3263469"/>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263469" h="2438400">
                <a:moveTo>
                  <a:pt x="0" y="0"/>
                </a:moveTo>
                <a:lnTo>
                  <a:pt x="3263469" y="0"/>
                </a:lnTo>
                <a:lnTo>
                  <a:pt x="3263469" y="2438400"/>
                </a:lnTo>
                <a:lnTo>
                  <a:pt x="0" y="2438400"/>
                </a:lnTo>
                <a:close/>
              </a:path>
            </a:pathLst>
          </a:custGeom>
          <a:solidFill>
            <a:schemeClr val="bg2"/>
          </a:solidFill>
          <a:effectLst>
            <a:outerShdw blurRad="50800" dist="38100" dir="2700000" algn="tl" rotWithShape="0">
              <a:prstClr val="black">
                <a:alpha val="40000"/>
              </a:prstClr>
            </a:outerShdw>
          </a:effectLst>
        </p:spPr>
      </p:pic>
      <p:pic>
        <p:nvPicPr>
          <p:cNvPr id="2" name="Picture 1" descr="Logo&#10;&#10;Description automatically generated">
            <a:extLst>
              <a:ext uri="{FF2B5EF4-FFF2-40B4-BE49-F238E27FC236}">
                <a16:creationId xmlns:a16="http://schemas.microsoft.com/office/drawing/2014/main" id="{E60665C2-FE89-0015-B8AC-929DE93712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
        <p:nvSpPr>
          <p:cNvPr id="25" name="TextBox 24">
            <a:extLst>
              <a:ext uri="{FF2B5EF4-FFF2-40B4-BE49-F238E27FC236}">
                <a16:creationId xmlns:a16="http://schemas.microsoft.com/office/drawing/2014/main" id="{78F44965-BF83-5117-9A33-E4D778E2B8C3}"/>
              </a:ext>
            </a:extLst>
          </p:cNvPr>
          <p:cNvSpPr txBox="1"/>
          <p:nvPr/>
        </p:nvSpPr>
        <p:spPr>
          <a:xfrm>
            <a:off x="1017803" y="412221"/>
            <a:ext cx="4674327" cy="590931"/>
          </a:xfrm>
          <a:prstGeom prst="rect">
            <a:avLst/>
          </a:prstGeom>
          <a:noFill/>
        </p:spPr>
        <p:txBody>
          <a:bodyPr wrap="square" rtlCol="0">
            <a:spAutoFit/>
          </a:bodyPr>
          <a:lstStyle/>
          <a:p>
            <a:pPr>
              <a:lnSpc>
                <a:spcPct val="90000"/>
              </a:lnSpc>
            </a:pPr>
            <a:r>
              <a:rPr lang="en-GB" sz="3600">
                <a:solidFill>
                  <a:schemeClr val="bg1"/>
                </a:solidFill>
              </a:rPr>
              <a:t>Add-ons</a:t>
            </a:r>
          </a:p>
        </p:txBody>
      </p:sp>
    </p:spTree>
    <p:extLst>
      <p:ext uri="{BB962C8B-B14F-4D97-AF65-F5344CB8AC3E}">
        <p14:creationId xmlns:p14="http://schemas.microsoft.com/office/powerpoint/2010/main" val="426216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B1BF35-C397-B04F-8A5F-3DFFBEB1BE8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1"/>
            <a:ext cx="6095999" cy="6858001"/>
          </a:xfrm>
          <a:prstGeom prst="rect">
            <a:avLst/>
          </a:prstGeom>
        </p:spPr>
      </p:pic>
      <p:sp>
        <p:nvSpPr>
          <p:cNvPr id="12" name="TextBox 11"/>
          <p:cNvSpPr txBox="1"/>
          <p:nvPr/>
        </p:nvSpPr>
        <p:spPr>
          <a:xfrm>
            <a:off x="6857992" y="1758661"/>
            <a:ext cx="4914907" cy="3255122"/>
          </a:xfrm>
          <a:prstGeom prst="rect">
            <a:avLst/>
          </a:prstGeom>
          <a:noFill/>
        </p:spPr>
        <p:txBody>
          <a:bodyPr wrap="square" rtlCol="0">
            <a:spAutoFit/>
          </a:bodyPr>
          <a:lstStyle/>
          <a:p>
            <a:pPr marL="457200" indent="-457200">
              <a:lnSpc>
                <a:spcPct val="150000"/>
              </a:lnSpc>
              <a:buFont typeface="Arial,Sans-Serif" panose="020B0604020202020204" pitchFamily="34" charset="0"/>
              <a:buChar char="•"/>
            </a:pPr>
            <a:r>
              <a:rPr lang="de-DE" sz="2800" dirty="0">
                <a:solidFill>
                  <a:schemeClr val="tx2"/>
                </a:solidFill>
                <a:ea typeface="+mn-lt"/>
                <a:cs typeface="+mn-lt"/>
              </a:rPr>
              <a:t>Über uns</a:t>
            </a:r>
          </a:p>
          <a:p>
            <a:pPr marL="457200" indent="-457200">
              <a:lnSpc>
                <a:spcPct val="150000"/>
              </a:lnSpc>
              <a:buFont typeface="Arial,Sans-Serif" panose="020B0604020202020204" pitchFamily="34" charset="0"/>
              <a:buChar char="•"/>
            </a:pPr>
            <a:r>
              <a:rPr lang="de-DE" sz="2800" dirty="0">
                <a:solidFill>
                  <a:schemeClr val="tx2"/>
                </a:solidFill>
                <a:ea typeface="+mn-lt"/>
                <a:cs typeface="+mn-lt"/>
              </a:rPr>
              <a:t>Warum OnTime?</a:t>
            </a:r>
          </a:p>
          <a:p>
            <a:pPr marL="457200" indent="-457200">
              <a:lnSpc>
                <a:spcPct val="150000"/>
              </a:lnSpc>
              <a:buFont typeface="Arial,Sans-Serif" panose="020B0604020202020204" pitchFamily="34" charset="0"/>
              <a:buChar char="•"/>
            </a:pPr>
            <a:r>
              <a:rPr lang="de-DE" sz="2800" dirty="0">
                <a:solidFill>
                  <a:schemeClr val="tx2"/>
                </a:solidFill>
                <a:ea typeface="+mn-lt"/>
                <a:cs typeface="+mn-lt"/>
              </a:rPr>
              <a:t>Architektur &amp; Sicherheit</a:t>
            </a:r>
          </a:p>
          <a:p>
            <a:pPr marL="457200" indent="-457200">
              <a:lnSpc>
                <a:spcPct val="150000"/>
              </a:lnSpc>
              <a:buFont typeface="Arial,Sans-Serif" panose="020B0604020202020204" pitchFamily="34" charset="0"/>
              <a:buChar char="•"/>
            </a:pPr>
            <a:r>
              <a:rPr lang="de-DE" sz="2800" dirty="0">
                <a:solidFill>
                  <a:schemeClr val="tx2"/>
                </a:solidFill>
                <a:ea typeface="+mn-lt"/>
                <a:cs typeface="+mn-lt"/>
              </a:rPr>
              <a:t>Schnittstellen &amp; Add-</a:t>
            </a:r>
            <a:r>
              <a:rPr lang="de-DE" sz="2800" dirty="0" err="1">
                <a:solidFill>
                  <a:schemeClr val="tx2"/>
                </a:solidFill>
                <a:ea typeface="+mn-lt"/>
                <a:cs typeface="+mn-lt"/>
              </a:rPr>
              <a:t>ons</a:t>
            </a:r>
            <a:endParaRPr lang="de-DE" sz="2800" dirty="0">
              <a:solidFill>
                <a:schemeClr val="tx2"/>
              </a:solidFill>
              <a:ea typeface="+mn-lt"/>
              <a:cs typeface="+mn-lt"/>
            </a:endParaRPr>
          </a:p>
          <a:p>
            <a:pPr marL="457200" indent="-457200">
              <a:lnSpc>
                <a:spcPct val="150000"/>
              </a:lnSpc>
              <a:buFont typeface="Arial,Sans-Serif" panose="020B0604020202020204" pitchFamily="34" charset="0"/>
              <a:buChar char="•"/>
            </a:pPr>
            <a:r>
              <a:rPr lang="de-DE" sz="2800" dirty="0">
                <a:solidFill>
                  <a:schemeClr val="tx2"/>
                </a:solidFill>
                <a:ea typeface="+mn-lt"/>
                <a:cs typeface="+mn-lt"/>
              </a:rPr>
              <a:t>Live-Demo</a:t>
            </a:r>
            <a:endParaRPr lang="en-US" sz="2800" dirty="0">
              <a:solidFill>
                <a:schemeClr val="tx2"/>
              </a:solidFill>
              <a:ea typeface="+mn-lt"/>
              <a:cs typeface="+mn-lt"/>
            </a:endParaRPr>
          </a:p>
        </p:txBody>
      </p:sp>
      <p:sp>
        <p:nvSpPr>
          <p:cNvPr id="18" name="Rectangle 17"/>
          <p:cNvSpPr/>
          <p:nvPr/>
        </p:nvSpPr>
        <p:spPr>
          <a:xfrm>
            <a:off x="0" y="0"/>
            <a:ext cx="6096000" cy="3098800"/>
          </a:xfrm>
          <a:prstGeom prst="rect">
            <a:avLst/>
          </a:prstGeom>
          <a:gradFill flip="none" rotWithShape="1">
            <a:gsLst>
              <a:gs pos="0">
                <a:srgbClr val="0073C6">
                  <a:alpha val="0"/>
                </a:srgbClr>
              </a:gs>
              <a:gs pos="65000">
                <a:schemeClr val="accent1">
                  <a:alpha val="8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83788B2-2F2C-5E49-A83C-8F81CB2B2A3E}"/>
              </a:ext>
            </a:extLst>
          </p:cNvPr>
          <p:cNvSpPr txBox="1"/>
          <p:nvPr/>
        </p:nvSpPr>
        <p:spPr>
          <a:xfrm>
            <a:off x="1008219" y="411304"/>
            <a:ext cx="3243543" cy="701731"/>
          </a:xfrm>
          <a:prstGeom prst="rect">
            <a:avLst/>
          </a:prstGeom>
          <a:noFill/>
        </p:spPr>
        <p:txBody>
          <a:bodyPr wrap="square" rtlCol="0">
            <a:spAutoFit/>
          </a:bodyPr>
          <a:lstStyle/>
          <a:p>
            <a:pPr>
              <a:lnSpc>
                <a:spcPct val="90000"/>
              </a:lnSpc>
            </a:pPr>
            <a:r>
              <a:rPr lang="en-GB" sz="4400">
                <a:solidFill>
                  <a:schemeClr val="bg1"/>
                </a:solidFill>
              </a:rPr>
              <a:t>Agenda</a:t>
            </a:r>
          </a:p>
        </p:txBody>
      </p:sp>
      <p:pic>
        <p:nvPicPr>
          <p:cNvPr id="2" name="Picture 1" descr="Logo&#10;&#10;Description automatically generated">
            <a:extLst>
              <a:ext uri="{FF2B5EF4-FFF2-40B4-BE49-F238E27FC236}">
                <a16:creationId xmlns:a16="http://schemas.microsoft.com/office/drawing/2014/main" id="{B1F9B00C-3EAC-C213-B2F6-DEB101A10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Tree>
    <p:extLst>
      <p:ext uri="{BB962C8B-B14F-4D97-AF65-F5344CB8AC3E}">
        <p14:creationId xmlns:p14="http://schemas.microsoft.com/office/powerpoint/2010/main" val="351192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a:extLst>
              <a:ext uri="{FF2B5EF4-FFF2-40B4-BE49-F238E27FC236}">
                <a16:creationId xmlns:a16="http://schemas.microsoft.com/office/drawing/2014/main" id="{8FD5FA8F-E3AB-354A-B3F8-540CC81A1493}"/>
              </a:ext>
            </a:extLst>
          </p:cNvPr>
          <p:cNvPicPr>
            <a:picLocks noChangeAspect="1"/>
          </p:cNvPicPr>
          <p:nvPr/>
        </p:nvPicPr>
        <p:blipFill rotWithShape="1">
          <a:blip r:embed="rId3">
            <a:extLst>
              <a:ext uri="{28A0092B-C50C-407E-A947-70E740481C1C}">
                <a14:useLocalDpi xmlns:a14="http://schemas.microsoft.com/office/drawing/2010/main"/>
              </a:ext>
            </a:extLst>
          </a:blip>
          <a:srcRect l="6428"/>
          <a:stretch/>
        </p:blipFill>
        <p:spPr>
          <a:xfrm>
            <a:off x="7446970" y="0"/>
            <a:ext cx="4745030" cy="6858000"/>
          </a:xfrm>
          <a:prstGeom prst="rect">
            <a:avLst/>
          </a:prstGeom>
        </p:spPr>
      </p:pic>
      <p:sp>
        <p:nvSpPr>
          <p:cNvPr id="75" name="Rectangle 74"/>
          <p:cNvSpPr/>
          <p:nvPr/>
        </p:nvSpPr>
        <p:spPr>
          <a:xfrm>
            <a:off x="7446970" y="0"/>
            <a:ext cx="474503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itle 1"/>
          <p:cNvSpPr txBox="1">
            <a:spLocks/>
          </p:cNvSpPr>
          <p:nvPr/>
        </p:nvSpPr>
        <p:spPr>
          <a:xfrm>
            <a:off x="522870" y="1785220"/>
            <a:ext cx="4710647" cy="3783280"/>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lvl="0">
              <a:defRPr sz="1800"/>
            </a:pPr>
            <a:r>
              <a:rPr lang="en-GB" sz="1600" b="1" dirty="0" err="1">
                <a:ea typeface="Open Sans ExtraBold" charset="0"/>
                <a:cs typeface="Open Sans ExtraBold" charset="0"/>
                <a:sym typeface="Raleway"/>
              </a:rPr>
              <a:t>Ermöglicht</a:t>
            </a:r>
            <a:r>
              <a:rPr lang="en-GB" sz="1600" b="1" dirty="0">
                <a:ea typeface="Open Sans ExtraBold" charset="0"/>
                <a:cs typeface="Open Sans ExtraBold" charset="0"/>
                <a:sym typeface="Raleway"/>
              </a:rPr>
              <a:t> es </a:t>
            </a:r>
            <a:r>
              <a:rPr lang="en-GB" sz="1600" b="1" dirty="0" err="1">
                <a:ea typeface="Open Sans ExtraBold" charset="0"/>
                <a:cs typeface="Open Sans ExtraBold" charset="0"/>
                <a:sym typeface="Raleway"/>
              </a:rPr>
              <a:t>Ihnen</a:t>
            </a:r>
            <a:r>
              <a:rPr lang="en-GB" sz="1600" b="1" dirty="0">
                <a:ea typeface="Open Sans ExtraBold" charset="0"/>
                <a:cs typeface="Open Sans ExtraBold" charset="0"/>
                <a:sym typeface="Raleway"/>
              </a:rPr>
              <a:t>:</a:t>
            </a:r>
          </a:p>
          <a:p>
            <a:pPr marL="285750" lvl="0" indent="-285750">
              <a:buFont typeface="Arial" panose="020B0604020202020204" pitchFamily="34" charset="0"/>
              <a:buChar char="•"/>
              <a:defRPr sz="1800"/>
            </a:pPr>
            <a:r>
              <a:rPr lang="en-GB" sz="1600" dirty="0" err="1">
                <a:ea typeface="Open Sans ExtraBold" charset="0"/>
                <a:cs typeface="Open Sans ExtraBold" charset="0"/>
                <a:sym typeface="Raleway"/>
              </a:rPr>
              <a:t>Freie</a:t>
            </a:r>
            <a:r>
              <a:rPr lang="en-GB" sz="1600" dirty="0">
                <a:ea typeface="Open Sans ExtraBold" charset="0"/>
                <a:cs typeface="Open Sans ExtraBold" charset="0"/>
                <a:sym typeface="Raleway"/>
              </a:rPr>
              <a:t> Zeit für </a:t>
            </a:r>
            <a:r>
              <a:rPr lang="en-GB" sz="1600" dirty="0" err="1">
                <a:ea typeface="Open Sans ExtraBold" charset="0"/>
                <a:cs typeface="Open Sans ExtraBold" charset="0"/>
                <a:sym typeface="Raleway"/>
              </a:rPr>
              <a:t>ein</a:t>
            </a:r>
            <a:r>
              <a:rPr lang="en-GB" sz="1600" dirty="0">
                <a:ea typeface="Open Sans ExtraBold" charset="0"/>
                <a:cs typeface="Open Sans ExtraBold" charset="0"/>
                <a:sym typeface="Raleway"/>
              </a:rPr>
              <a:t> Meeting </a:t>
            </a:r>
            <a:r>
              <a:rPr lang="en-GB" sz="1600" dirty="0" err="1">
                <a:ea typeface="Open Sans ExtraBold" charset="0"/>
                <a:cs typeface="Open Sans ExtraBold" charset="0"/>
                <a:sym typeface="Raleway"/>
              </a:rPr>
              <a:t>finden</a:t>
            </a:r>
            <a:endParaRPr lang="en-GB" sz="1600" dirty="0">
              <a:ea typeface="Open Sans ExtraBold" charset="0"/>
              <a:cs typeface="Open Sans ExtraBold" charset="0"/>
              <a:sym typeface="Raleway"/>
            </a:endParaRPr>
          </a:p>
          <a:p>
            <a:pPr marL="285750" lvl="0" indent="-285750">
              <a:buFont typeface="Arial" panose="020B0604020202020204" pitchFamily="34" charset="0"/>
              <a:buChar char="•"/>
              <a:defRPr sz="1800"/>
            </a:pPr>
            <a:r>
              <a:rPr lang="en-GB" sz="1600" dirty="0" err="1">
                <a:ea typeface="Open Sans ExtraBold" charset="0"/>
                <a:cs typeface="Open Sans ExtraBold" charset="0"/>
                <a:sym typeface="Raleway"/>
              </a:rPr>
              <a:t>Einladungen</a:t>
            </a:r>
            <a:r>
              <a:rPr lang="en-GB" sz="1600" dirty="0">
                <a:ea typeface="Open Sans ExtraBold" charset="0"/>
                <a:cs typeface="Open Sans ExtraBold" charset="0"/>
                <a:sym typeface="Raleway"/>
              </a:rPr>
              <a:t> </a:t>
            </a:r>
            <a:r>
              <a:rPr lang="en-GB" sz="1600" dirty="0" err="1">
                <a:ea typeface="Open Sans ExtraBold" charset="0"/>
                <a:cs typeface="Open Sans ExtraBold" charset="0"/>
                <a:sym typeface="Raleway"/>
              </a:rPr>
              <a:t>zu</a:t>
            </a:r>
            <a:r>
              <a:rPr lang="en-GB" sz="1600" dirty="0">
                <a:ea typeface="Open Sans ExtraBold" charset="0"/>
                <a:cs typeface="Open Sans ExtraBold" charset="0"/>
                <a:sym typeface="Raleway"/>
              </a:rPr>
              <a:t> </a:t>
            </a:r>
            <a:r>
              <a:rPr lang="en-GB" sz="1600" dirty="0" err="1">
                <a:ea typeface="Open Sans ExtraBold" charset="0"/>
                <a:cs typeface="Open Sans ExtraBold" charset="0"/>
                <a:sym typeface="Raleway"/>
              </a:rPr>
              <a:t>erstellen</a:t>
            </a:r>
            <a:r>
              <a:rPr lang="en-GB" sz="1600" dirty="0">
                <a:ea typeface="Open Sans ExtraBold" charset="0"/>
                <a:cs typeface="Open Sans ExtraBold" charset="0"/>
                <a:sym typeface="Raleway"/>
              </a:rPr>
              <a:t> und </a:t>
            </a:r>
            <a:r>
              <a:rPr lang="en-GB" sz="1600" dirty="0" err="1">
                <a:ea typeface="Open Sans ExtraBold" charset="0"/>
                <a:cs typeface="Open Sans ExtraBold" charset="0"/>
                <a:sym typeface="Raleway"/>
              </a:rPr>
              <a:t>zu</a:t>
            </a:r>
            <a:r>
              <a:rPr lang="en-GB" sz="1600" dirty="0">
                <a:ea typeface="Open Sans ExtraBold" charset="0"/>
                <a:cs typeface="Open Sans ExtraBold" charset="0"/>
                <a:sym typeface="Raleway"/>
              </a:rPr>
              <a:t> </a:t>
            </a:r>
            <a:r>
              <a:rPr lang="en-GB" sz="1600" dirty="0" err="1">
                <a:ea typeface="Open Sans ExtraBold" charset="0"/>
                <a:cs typeface="Open Sans ExtraBold" charset="0"/>
                <a:sym typeface="Raleway"/>
              </a:rPr>
              <a:t>verschicken</a:t>
            </a:r>
            <a:endParaRPr lang="en-GB" sz="1600" dirty="0">
              <a:ea typeface="Open Sans ExtraBold" charset="0"/>
              <a:cs typeface="Open Sans ExtraBold" charset="0"/>
              <a:sym typeface="Raleway"/>
            </a:endParaRPr>
          </a:p>
          <a:p>
            <a:pPr marL="285750" lvl="0" indent="-285750">
              <a:buFont typeface="Arial" panose="020B0604020202020204" pitchFamily="34" charset="0"/>
              <a:buChar char="•"/>
              <a:defRPr sz="1800"/>
            </a:pPr>
            <a:r>
              <a:rPr lang="en-GB" sz="1600" dirty="0">
                <a:ea typeface="Open Sans ExtraBold" charset="0"/>
                <a:cs typeface="Open Sans ExtraBold" charset="0"/>
                <a:sym typeface="Raleway"/>
              </a:rPr>
              <a:t>Neue </a:t>
            </a:r>
            <a:r>
              <a:rPr lang="en-GB" sz="1600" dirty="0" err="1">
                <a:ea typeface="Open Sans ExtraBold" charset="0"/>
                <a:cs typeface="Open Sans ExtraBold" charset="0"/>
                <a:sym typeface="Raleway"/>
              </a:rPr>
              <a:t>Termine</a:t>
            </a:r>
            <a:r>
              <a:rPr lang="en-GB" sz="1600" dirty="0">
                <a:ea typeface="Open Sans ExtraBold" charset="0"/>
                <a:cs typeface="Open Sans ExtraBold" charset="0"/>
                <a:sym typeface="Raleway"/>
              </a:rPr>
              <a:t> für Mitarbeiter </a:t>
            </a:r>
            <a:r>
              <a:rPr lang="en-GB" sz="1600" dirty="0" err="1">
                <a:ea typeface="Open Sans ExtraBold" charset="0"/>
                <a:cs typeface="Open Sans ExtraBold" charset="0"/>
                <a:sym typeface="Raleway"/>
              </a:rPr>
              <a:t>zu</a:t>
            </a:r>
            <a:r>
              <a:rPr lang="en-GB" sz="1600" dirty="0">
                <a:ea typeface="Open Sans ExtraBold" charset="0"/>
                <a:cs typeface="Open Sans ExtraBold" charset="0"/>
                <a:sym typeface="Raleway"/>
              </a:rPr>
              <a:t> </a:t>
            </a:r>
            <a:r>
              <a:rPr lang="en-GB" sz="1600" dirty="0" err="1">
                <a:ea typeface="Open Sans ExtraBold" charset="0"/>
                <a:cs typeface="Open Sans ExtraBold" charset="0"/>
                <a:sym typeface="Raleway"/>
              </a:rPr>
              <a:t>erstellen</a:t>
            </a:r>
            <a:endParaRPr lang="en-GB" sz="1600" dirty="0">
              <a:ea typeface="Open Sans ExtraBold" charset="0"/>
              <a:cs typeface="Open Sans ExtraBold" charset="0"/>
              <a:sym typeface="Raleway"/>
            </a:endParaRPr>
          </a:p>
          <a:p>
            <a:pPr marL="285750" lvl="0" indent="-285750">
              <a:buFont typeface="Arial" panose="020B0604020202020204" pitchFamily="34" charset="0"/>
              <a:buChar char="•"/>
              <a:defRPr sz="1800"/>
            </a:pPr>
            <a:r>
              <a:rPr lang="en-GB" sz="1600" dirty="0" err="1">
                <a:ea typeface="Open Sans ExtraBold" charset="0"/>
                <a:cs typeface="Open Sans ExtraBold" charset="0"/>
                <a:sym typeface="Raleway"/>
              </a:rPr>
              <a:t>Freie</a:t>
            </a:r>
            <a:r>
              <a:rPr lang="en-GB" sz="1600" dirty="0">
                <a:ea typeface="Open Sans ExtraBold" charset="0"/>
                <a:cs typeface="Open Sans ExtraBold" charset="0"/>
                <a:sym typeface="Raleway"/>
              </a:rPr>
              <a:t> </a:t>
            </a:r>
            <a:r>
              <a:rPr lang="en-GB" sz="1600" dirty="0" err="1">
                <a:ea typeface="Open Sans ExtraBold" charset="0"/>
                <a:cs typeface="Open Sans ExtraBold" charset="0"/>
                <a:sym typeface="Raleway"/>
              </a:rPr>
              <a:t>Räume</a:t>
            </a:r>
            <a:r>
              <a:rPr lang="en-GB" sz="1600" dirty="0">
                <a:ea typeface="Open Sans ExtraBold" charset="0"/>
                <a:cs typeface="Open Sans ExtraBold" charset="0"/>
                <a:sym typeface="Raleway"/>
              </a:rPr>
              <a:t> </a:t>
            </a:r>
            <a:r>
              <a:rPr lang="en-GB" sz="1600" dirty="0" err="1">
                <a:ea typeface="Open Sans ExtraBold" charset="0"/>
                <a:cs typeface="Open Sans ExtraBold" charset="0"/>
                <a:sym typeface="Raleway"/>
              </a:rPr>
              <a:t>oder</a:t>
            </a:r>
            <a:r>
              <a:rPr lang="en-GB" sz="1600" dirty="0">
                <a:ea typeface="Open Sans ExtraBold" charset="0"/>
                <a:cs typeface="Open Sans ExtraBold" charset="0"/>
                <a:sym typeface="Raleway"/>
              </a:rPr>
              <a:t> </a:t>
            </a:r>
            <a:r>
              <a:rPr lang="en-GB" sz="1600" dirty="0" err="1">
                <a:ea typeface="Open Sans ExtraBold" charset="0"/>
                <a:cs typeface="Open Sans ExtraBold" charset="0"/>
                <a:sym typeface="Raleway"/>
              </a:rPr>
              <a:t>gemeinsame</a:t>
            </a:r>
            <a:r>
              <a:rPr lang="en-GB" sz="1600" dirty="0">
                <a:ea typeface="Open Sans ExtraBold" charset="0"/>
                <a:cs typeface="Open Sans ExtraBold" charset="0"/>
                <a:sym typeface="Raleway"/>
              </a:rPr>
              <a:t> </a:t>
            </a:r>
            <a:r>
              <a:rPr lang="en-GB" sz="1600" dirty="0" err="1">
                <a:ea typeface="Open Sans ExtraBold" charset="0"/>
                <a:cs typeface="Open Sans ExtraBold" charset="0"/>
                <a:sym typeface="Raleway"/>
              </a:rPr>
              <a:t>Schreibtische</a:t>
            </a:r>
            <a:r>
              <a:rPr lang="en-GB" sz="1600" dirty="0">
                <a:ea typeface="Open Sans ExtraBold" charset="0"/>
                <a:cs typeface="Open Sans ExtraBold" charset="0"/>
                <a:sym typeface="Raleway"/>
              </a:rPr>
              <a:t> </a:t>
            </a:r>
            <a:r>
              <a:rPr lang="en-GB" sz="1600" dirty="0" err="1">
                <a:ea typeface="Open Sans ExtraBold" charset="0"/>
                <a:cs typeface="Open Sans ExtraBold" charset="0"/>
                <a:sym typeface="Raleway"/>
              </a:rPr>
              <a:t>zu</a:t>
            </a:r>
            <a:r>
              <a:rPr lang="en-GB" sz="1600" dirty="0">
                <a:ea typeface="Open Sans ExtraBold" charset="0"/>
                <a:cs typeface="Open Sans ExtraBold" charset="0"/>
                <a:sym typeface="Raleway"/>
              </a:rPr>
              <a:t> </a:t>
            </a:r>
            <a:r>
              <a:rPr lang="en-GB" sz="1600" dirty="0" err="1">
                <a:ea typeface="Open Sans ExtraBold" charset="0"/>
                <a:cs typeface="Open Sans ExtraBold" charset="0"/>
                <a:sym typeface="Raleway"/>
              </a:rPr>
              <a:t>finden</a:t>
            </a:r>
            <a:r>
              <a:rPr lang="en-GB" sz="1600" dirty="0">
                <a:ea typeface="Open Sans ExtraBold" charset="0"/>
                <a:cs typeface="Open Sans ExtraBold" charset="0"/>
                <a:sym typeface="Raleway"/>
              </a:rPr>
              <a:t> und </a:t>
            </a:r>
            <a:r>
              <a:rPr lang="en-GB" sz="1600" dirty="0" err="1">
                <a:ea typeface="Open Sans ExtraBold" charset="0"/>
                <a:cs typeface="Open Sans ExtraBold" charset="0"/>
                <a:sym typeface="Raleway"/>
              </a:rPr>
              <a:t>zu</a:t>
            </a:r>
            <a:r>
              <a:rPr lang="en-GB" sz="1600" dirty="0">
                <a:ea typeface="Open Sans ExtraBold" charset="0"/>
                <a:cs typeface="Open Sans ExtraBold" charset="0"/>
                <a:sym typeface="Raleway"/>
              </a:rPr>
              <a:t> </a:t>
            </a:r>
            <a:r>
              <a:rPr lang="en-GB" sz="1600" dirty="0" err="1">
                <a:ea typeface="Open Sans ExtraBold" charset="0"/>
                <a:cs typeface="Open Sans ExtraBold" charset="0"/>
                <a:sym typeface="Raleway"/>
              </a:rPr>
              <a:t>buchen</a:t>
            </a:r>
            <a:endParaRPr lang="en-GB" sz="1600" dirty="0">
              <a:ea typeface="Open Sans ExtraBold" charset="0"/>
              <a:cs typeface="Open Sans ExtraBold" charset="0"/>
              <a:sym typeface="Raleway"/>
            </a:endParaRPr>
          </a:p>
          <a:p>
            <a:pPr marL="285750" lvl="0" indent="-285750">
              <a:buFont typeface="Arial" panose="020B0604020202020204" pitchFamily="34" charset="0"/>
              <a:buChar char="•"/>
              <a:defRPr sz="1800"/>
            </a:pPr>
            <a:r>
              <a:rPr lang="en-GB" sz="1600" dirty="0" err="1">
                <a:ea typeface="Open Sans ExtraBold" charset="0"/>
                <a:cs typeface="Open Sans ExtraBold" charset="0"/>
                <a:sym typeface="Raleway"/>
              </a:rPr>
              <a:t>Anhand</a:t>
            </a:r>
            <a:r>
              <a:rPr lang="en-GB" sz="1600" dirty="0">
                <a:ea typeface="Open Sans ExtraBold" charset="0"/>
                <a:cs typeface="Open Sans ExtraBold" charset="0"/>
                <a:sym typeface="Raleway"/>
              </a:rPr>
              <a:t> der </a:t>
            </a:r>
            <a:r>
              <a:rPr lang="en-GB" sz="1600" dirty="0" err="1">
                <a:ea typeface="Open Sans ExtraBold" charset="0"/>
                <a:cs typeface="Open Sans ExtraBold" charset="0"/>
                <a:sym typeface="Raleway"/>
              </a:rPr>
              <a:t>Informationen</a:t>
            </a:r>
            <a:r>
              <a:rPr lang="en-GB" sz="1600" dirty="0">
                <a:ea typeface="Open Sans ExtraBold" charset="0"/>
                <a:cs typeface="Open Sans ExtraBold" charset="0"/>
                <a:sym typeface="Raleway"/>
              </a:rPr>
              <a:t> auf der </a:t>
            </a:r>
            <a:r>
              <a:rPr lang="en-GB" sz="1600" dirty="0" err="1">
                <a:ea typeface="Open Sans ExtraBold" charset="0"/>
                <a:cs typeface="Open Sans ExtraBold" charset="0"/>
                <a:sym typeface="Raleway"/>
              </a:rPr>
              <a:t>Visitenkarte</a:t>
            </a:r>
            <a:r>
              <a:rPr lang="en-GB" sz="1600" dirty="0">
                <a:ea typeface="Open Sans ExtraBold" charset="0"/>
                <a:cs typeface="Open Sans ExtraBold" charset="0"/>
                <a:sym typeface="Raleway"/>
              </a:rPr>
              <a:t> </a:t>
            </a:r>
            <a:r>
              <a:rPr lang="en-GB" sz="1600" dirty="0" err="1">
                <a:ea typeface="Open Sans ExtraBold" charset="0"/>
                <a:cs typeface="Open Sans ExtraBold" charset="0"/>
                <a:sym typeface="Raleway"/>
              </a:rPr>
              <a:t>Ihres</a:t>
            </a:r>
            <a:r>
              <a:rPr lang="en-GB" sz="1600" dirty="0">
                <a:ea typeface="Open Sans ExtraBold" charset="0"/>
                <a:cs typeface="Open Sans ExtraBold" charset="0"/>
                <a:sym typeface="Raleway"/>
              </a:rPr>
              <a:t> </a:t>
            </a:r>
            <a:r>
              <a:rPr lang="en-GB" sz="1600" dirty="0" err="1">
                <a:ea typeface="Open Sans ExtraBold" charset="0"/>
                <a:cs typeface="Open Sans ExtraBold" charset="0"/>
                <a:sym typeface="Raleway"/>
              </a:rPr>
              <a:t>Mitarbeiters</a:t>
            </a:r>
            <a:r>
              <a:rPr lang="en-GB" sz="1600" dirty="0">
                <a:ea typeface="Open Sans ExtraBold" charset="0"/>
                <a:cs typeface="Open Sans ExtraBold" charset="0"/>
                <a:sym typeface="Raleway"/>
              </a:rPr>
              <a:t> </a:t>
            </a:r>
            <a:r>
              <a:rPr lang="en-GB" sz="1600" dirty="0" err="1">
                <a:ea typeface="Open Sans ExtraBold" charset="0"/>
                <a:cs typeface="Open Sans ExtraBold" charset="0"/>
                <a:sym typeface="Raleway"/>
              </a:rPr>
              <a:t>anrufen</a:t>
            </a:r>
            <a:r>
              <a:rPr lang="en-GB" sz="1600" dirty="0">
                <a:ea typeface="Open Sans ExtraBold" charset="0"/>
                <a:cs typeface="Open Sans ExtraBold" charset="0"/>
                <a:sym typeface="Raleway"/>
              </a:rPr>
              <a:t>, </a:t>
            </a:r>
            <a:r>
              <a:rPr lang="en-GB" sz="1600" dirty="0" err="1">
                <a:ea typeface="Open Sans ExtraBold" charset="0"/>
                <a:cs typeface="Open Sans ExtraBold" charset="0"/>
                <a:sym typeface="Raleway"/>
              </a:rPr>
              <a:t>eine</a:t>
            </a:r>
            <a:r>
              <a:rPr lang="en-GB" sz="1600" dirty="0">
                <a:ea typeface="Open Sans ExtraBold" charset="0"/>
                <a:cs typeface="Open Sans ExtraBold" charset="0"/>
                <a:sym typeface="Raleway"/>
              </a:rPr>
              <a:t> E-Mail </a:t>
            </a:r>
            <a:r>
              <a:rPr lang="en-GB" sz="1600" dirty="0" err="1">
                <a:ea typeface="Open Sans ExtraBold" charset="0"/>
                <a:cs typeface="Open Sans ExtraBold" charset="0"/>
                <a:sym typeface="Raleway"/>
              </a:rPr>
              <a:t>senden</a:t>
            </a:r>
            <a:r>
              <a:rPr lang="en-GB" sz="1600" dirty="0">
                <a:ea typeface="Open Sans ExtraBold" charset="0"/>
                <a:cs typeface="Open Sans ExtraBold" charset="0"/>
                <a:sym typeface="Raleway"/>
              </a:rPr>
              <a:t> </a:t>
            </a:r>
            <a:r>
              <a:rPr lang="en-GB" sz="1600" dirty="0" err="1">
                <a:ea typeface="Open Sans ExtraBold" charset="0"/>
                <a:cs typeface="Open Sans ExtraBold" charset="0"/>
                <a:sym typeface="Raleway"/>
              </a:rPr>
              <a:t>oder</a:t>
            </a:r>
            <a:r>
              <a:rPr lang="en-GB" sz="1600" dirty="0">
                <a:ea typeface="Open Sans ExtraBold" charset="0"/>
                <a:cs typeface="Open Sans ExtraBold" charset="0"/>
                <a:sym typeface="Raleway"/>
              </a:rPr>
              <a:t> </a:t>
            </a:r>
            <a:r>
              <a:rPr lang="en-GB" sz="1600" dirty="0" err="1">
                <a:ea typeface="Open Sans ExtraBold" charset="0"/>
                <a:cs typeface="Open Sans ExtraBold" charset="0"/>
                <a:sym typeface="Raleway"/>
              </a:rPr>
              <a:t>eine</a:t>
            </a:r>
            <a:r>
              <a:rPr lang="en-GB" sz="1600" dirty="0">
                <a:ea typeface="Open Sans ExtraBold" charset="0"/>
                <a:cs typeface="Open Sans ExtraBold" charset="0"/>
                <a:sym typeface="Raleway"/>
              </a:rPr>
              <a:t> </a:t>
            </a:r>
            <a:r>
              <a:rPr lang="en-GB" sz="1600" dirty="0" err="1">
                <a:ea typeface="Open Sans ExtraBold" charset="0"/>
                <a:cs typeface="Open Sans ExtraBold" charset="0"/>
                <a:sym typeface="Raleway"/>
              </a:rPr>
              <a:t>Textnachricht</a:t>
            </a:r>
            <a:r>
              <a:rPr lang="en-GB" sz="1600" dirty="0">
                <a:ea typeface="Open Sans ExtraBold" charset="0"/>
                <a:cs typeface="Open Sans ExtraBold" charset="0"/>
                <a:sym typeface="Raleway"/>
              </a:rPr>
              <a:t> </a:t>
            </a:r>
            <a:r>
              <a:rPr lang="en-GB" sz="1600" dirty="0" err="1">
                <a:ea typeface="Open Sans ExtraBold" charset="0"/>
                <a:cs typeface="Open Sans ExtraBold" charset="0"/>
                <a:sym typeface="Raleway"/>
              </a:rPr>
              <a:t>verschicken</a:t>
            </a:r>
            <a:endParaRPr lang="en-GB" sz="1600" dirty="0">
              <a:ea typeface="Open Sans ExtraBold" charset="0"/>
              <a:cs typeface="Open Sans ExtraBold" charset="0"/>
              <a:sym typeface="Raleway"/>
            </a:endParaRPr>
          </a:p>
          <a:p>
            <a:pPr marL="285750" lvl="0" indent="-285750">
              <a:buFont typeface="Arial" panose="020B0604020202020204" pitchFamily="34" charset="0"/>
              <a:buChar char="•"/>
              <a:defRPr sz="1800"/>
            </a:pPr>
            <a:r>
              <a:rPr lang="en-GB" sz="1600" dirty="0">
                <a:ea typeface="Open Sans ExtraBold" charset="0"/>
                <a:cs typeface="Open Sans ExtraBold" charset="0"/>
                <a:sym typeface="Raleway"/>
              </a:rPr>
              <a:t>und </a:t>
            </a:r>
            <a:r>
              <a:rPr lang="en-GB" sz="1600" dirty="0" err="1">
                <a:ea typeface="Open Sans ExtraBold" charset="0"/>
                <a:cs typeface="Open Sans ExtraBold" charset="0"/>
                <a:sym typeface="Raleway"/>
              </a:rPr>
              <a:t>vieles</a:t>
            </a:r>
            <a:r>
              <a:rPr lang="en-GB" sz="1600" dirty="0">
                <a:ea typeface="Open Sans ExtraBold" charset="0"/>
                <a:cs typeface="Open Sans ExtraBold" charset="0"/>
                <a:sym typeface="Raleway"/>
              </a:rPr>
              <a:t> </a:t>
            </a:r>
            <a:r>
              <a:rPr lang="en-GB" sz="1600" dirty="0" err="1">
                <a:ea typeface="Open Sans ExtraBold" charset="0"/>
                <a:cs typeface="Open Sans ExtraBold" charset="0"/>
                <a:sym typeface="Raleway"/>
              </a:rPr>
              <a:t>mehr</a:t>
            </a:r>
            <a:r>
              <a:rPr lang="en-GB" sz="1600" dirty="0">
                <a:ea typeface="Open Sans ExtraBold" charset="0"/>
                <a:cs typeface="Open Sans ExtraBold" charset="0"/>
                <a:sym typeface="Raleway"/>
              </a:rPr>
              <a:t>...</a:t>
            </a:r>
          </a:p>
        </p:txBody>
      </p:sp>
      <p:pic>
        <p:nvPicPr>
          <p:cNvPr id="86" name="Picture 85">
            <a:extLst>
              <a:ext uri="{FF2B5EF4-FFF2-40B4-BE49-F238E27FC236}">
                <a16:creationId xmlns:a16="http://schemas.microsoft.com/office/drawing/2014/main" id="{EA1CA28C-E672-FE4C-940E-802AF61ABF9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41036" y="6105146"/>
            <a:ext cx="416875" cy="416875"/>
          </a:xfrm>
          <a:prstGeom prst="rect">
            <a:avLst/>
          </a:prstGeom>
          <a:effectLst>
            <a:outerShdw blurRad="50800" dist="38100" dir="2700000" algn="tl" rotWithShape="0">
              <a:prstClr val="black">
                <a:alpha val="40000"/>
              </a:prstClr>
            </a:outerShdw>
          </a:effectLst>
        </p:spPr>
      </p:pic>
      <p:pic>
        <p:nvPicPr>
          <p:cNvPr id="87" name="Picture 86">
            <a:extLst>
              <a:ext uri="{FF2B5EF4-FFF2-40B4-BE49-F238E27FC236}">
                <a16:creationId xmlns:a16="http://schemas.microsoft.com/office/drawing/2014/main" id="{E1CF8D12-5618-A24F-A1BF-7598928B7BA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835170" y="6105060"/>
            <a:ext cx="325982" cy="382702"/>
          </a:xfrm>
          <a:prstGeom prst="rect">
            <a:avLst/>
          </a:prstGeom>
          <a:effectLst>
            <a:outerShdw blurRad="50800" dist="38100" dir="2700000" algn="tl" rotWithShape="0">
              <a:prstClr val="black">
                <a:alpha val="40000"/>
              </a:prstClr>
            </a:outerShdw>
          </a:effectLst>
        </p:spPr>
      </p:pic>
      <p:sp>
        <p:nvSpPr>
          <p:cNvPr id="89" name="TextBox 88">
            <a:extLst>
              <a:ext uri="{FF2B5EF4-FFF2-40B4-BE49-F238E27FC236}">
                <a16:creationId xmlns:a16="http://schemas.microsoft.com/office/drawing/2014/main" id="{A4E2917E-83E9-774F-9A04-7FBD0552138F}"/>
              </a:ext>
            </a:extLst>
          </p:cNvPr>
          <p:cNvSpPr txBox="1"/>
          <p:nvPr/>
        </p:nvSpPr>
        <p:spPr>
          <a:xfrm>
            <a:off x="9090991" y="205569"/>
            <a:ext cx="2907504" cy="341632"/>
          </a:xfrm>
          <a:prstGeom prst="rect">
            <a:avLst/>
          </a:prstGeom>
          <a:noFill/>
        </p:spPr>
        <p:txBody>
          <a:bodyPr wrap="square" rtlCol="0">
            <a:spAutoFit/>
          </a:bodyPr>
          <a:lstStyle/>
          <a:p>
            <a:pPr algn="r">
              <a:lnSpc>
                <a:spcPct val="90000"/>
              </a:lnSpc>
            </a:pPr>
            <a:r>
              <a:rPr lang="en-GB">
                <a:solidFill>
                  <a:schemeClr val="bg1">
                    <a:lumMod val="95000"/>
                  </a:schemeClr>
                </a:solidFill>
                <a:latin typeface="+mj-lt"/>
              </a:rPr>
              <a:t>OnTime Mobile</a:t>
            </a:r>
          </a:p>
        </p:txBody>
      </p:sp>
      <p:cxnSp>
        <p:nvCxnSpPr>
          <p:cNvPr id="91" name="Straight Connector 90">
            <a:extLst>
              <a:ext uri="{FF2B5EF4-FFF2-40B4-BE49-F238E27FC236}">
                <a16:creationId xmlns:a16="http://schemas.microsoft.com/office/drawing/2014/main" id="{C1212962-49B5-ED46-AFB4-972EE2546D47}"/>
              </a:ext>
            </a:extLst>
          </p:cNvPr>
          <p:cNvCxnSpPr>
            <a:cxnSpLocks/>
          </p:cNvCxnSpPr>
          <p:nvPr/>
        </p:nvCxnSpPr>
        <p:spPr>
          <a:xfrm flipH="1">
            <a:off x="11293448" y="544163"/>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0D34014-5A1B-DCF1-9F2F-E449C5BFB826}"/>
              </a:ext>
            </a:extLst>
          </p:cNvPr>
          <p:cNvSpPr txBox="1"/>
          <p:nvPr/>
        </p:nvSpPr>
        <p:spPr>
          <a:xfrm>
            <a:off x="282687" y="332579"/>
            <a:ext cx="9362612" cy="1089529"/>
          </a:xfrm>
          <a:prstGeom prst="rect">
            <a:avLst/>
          </a:prstGeom>
          <a:noFill/>
        </p:spPr>
        <p:txBody>
          <a:bodyPr wrap="square" rtlCol="0">
            <a:spAutoFit/>
          </a:bodyPr>
          <a:lstStyle/>
          <a:p>
            <a:pPr>
              <a:lnSpc>
                <a:spcPct val="90000"/>
              </a:lnSpc>
            </a:pPr>
            <a:r>
              <a:rPr lang="en-GB" sz="3600" dirty="0">
                <a:solidFill>
                  <a:schemeClr val="tx2"/>
                </a:solidFill>
              </a:rPr>
              <a:t>Der </a:t>
            </a:r>
            <a:r>
              <a:rPr lang="en-GB" sz="3600" dirty="0" err="1">
                <a:solidFill>
                  <a:schemeClr val="tx2"/>
                </a:solidFill>
              </a:rPr>
              <a:t>Unternehmenskalender</a:t>
            </a:r>
            <a:endParaRPr lang="en-GB" sz="3600" dirty="0">
              <a:solidFill>
                <a:schemeClr val="tx2"/>
              </a:solidFill>
            </a:endParaRPr>
          </a:p>
          <a:p>
            <a:pPr>
              <a:lnSpc>
                <a:spcPct val="90000"/>
              </a:lnSpc>
            </a:pPr>
            <a:r>
              <a:rPr lang="en-GB" sz="3600" dirty="0" err="1">
                <a:solidFill>
                  <a:schemeClr val="tx2"/>
                </a:solidFill>
              </a:rPr>
              <a:t>wird</a:t>
            </a:r>
            <a:r>
              <a:rPr lang="en-GB" sz="3600" dirty="0">
                <a:solidFill>
                  <a:schemeClr val="tx2"/>
                </a:solidFill>
              </a:rPr>
              <a:t> </a:t>
            </a:r>
            <a:r>
              <a:rPr lang="en-GB" sz="3600" dirty="0" err="1">
                <a:solidFill>
                  <a:schemeClr val="tx2"/>
                </a:solidFill>
              </a:rPr>
              <a:t>mobil</a:t>
            </a:r>
            <a:endParaRPr lang="en-GB" sz="3600" dirty="0">
              <a:solidFill>
                <a:schemeClr val="tx2"/>
              </a:solidFill>
            </a:endParaRPr>
          </a:p>
        </p:txBody>
      </p:sp>
      <p:pic>
        <p:nvPicPr>
          <p:cNvPr id="5" name="Picture 4" descr="Logo&#10;&#10;Description automatically generated">
            <a:extLst>
              <a:ext uri="{FF2B5EF4-FFF2-40B4-BE49-F238E27FC236}">
                <a16:creationId xmlns:a16="http://schemas.microsoft.com/office/drawing/2014/main" id="{2459EB33-E116-AD26-6AD7-2EB6D777C8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pic>
        <p:nvPicPr>
          <p:cNvPr id="8" name="Picture 7">
            <a:extLst>
              <a:ext uri="{FF2B5EF4-FFF2-40B4-BE49-F238E27FC236}">
                <a16:creationId xmlns:a16="http://schemas.microsoft.com/office/drawing/2014/main" id="{AC119F4F-6561-9A8E-51B8-FEB1A71FD2C4}"/>
              </a:ext>
            </a:extLst>
          </p:cNvPr>
          <p:cNvPicPr>
            <a:picLocks noChangeAspect="1"/>
          </p:cNvPicPr>
          <p:nvPr/>
        </p:nvPicPr>
        <p:blipFill rotWithShape="1">
          <a:blip r:embed="rId7">
            <a:extLst>
              <a:ext uri="{28A0092B-C50C-407E-A947-70E740481C1C}">
                <a14:useLocalDpi xmlns:a14="http://schemas.microsoft.com/office/drawing/2010/main" val="0"/>
              </a:ext>
            </a:extLst>
          </a:blip>
          <a:srcRect l="33821" r="32998"/>
          <a:stretch/>
        </p:blipFill>
        <p:spPr>
          <a:xfrm>
            <a:off x="9238003" y="280076"/>
            <a:ext cx="2953997" cy="6677041"/>
          </a:xfrm>
          <a:prstGeom prst="rect">
            <a:avLst/>
          </a:prstGeom>
        </p:spPr>
      </p:pic>
      <p:pic>
        <p:nvPicPr>
          <p:cNvPr id="10" name="Picture 9" descr="A cell phone with a screen on&#10;&#10;Description automatically generated">
            <a:extLst>
              <a:ext uri="{FF2B5EF4-FFF2-40B4-BE49-F238E27FC236}">
                <a16:creationId xmlns:a16="http://schemas.microsoft.com/office/drawing/2014/main" id="{089D9D13-424A-7F83-4140-0476FF120449}"/>
              </a:ext>
            </a:extLst>
          </p:cNvPr>
          <p:cNvPicPr>
            <a:picLocks noChangeAspect="1"/>
          </p:cNvPicPr>
          <p:nvPr/>
        </p:nvPicPr>
        <p:blipFill rotWithShape="1">
          <a:blip r:embed="rId8">
            <a:extLst>
              <a:ext uri="{28A0092B-C50C-407E-A947-70E740481C1C}">
                <a14:useLocalDpi xmlns:a14="http://schemas.microsoft.com/office/drawing/2010/main" val="0"/>
              </a:ext>
            </a:extLst>
          </a:blip>
          <a:srcRect l="34158" t="9637" r="847" b="698"/>
          <a:stretch/>
        </p:blipFill>
        <p:spPr>
          <a:xfrm>
            <a:off x="5233516" y="923510"/>
            <a:ext cx="5786417" cy="5986993"/>
          </a:xfrm>
          <a:prstGeom prst="rect">
            <a:avLst/>
          </a:prstGeom>
        </p:spPr>
      </p:pic>
      <p:pic>
        <p:nvPicPr>
          <p:cNvPr id="6" name="Picture 5" descr="A cell phone with a screen on&#10;&#10;Description automatically generated">
            <a:extLst>
              <a:ext uri="{FF2B5EF4-FFF2-40B4-BE49-F238E27FC236}">
                <a16:creationId xmlns:a16="http://schemas.microsoft.com/office/drawing/2014/main" id="{3E83DE0F-026B-69F9-A6BD-53C23BD670D8}"/>
              </a:ext>
            </a:extLst>
          </p:cNvPr>
          <p:cNvPicPr>
            <a:picLocks noChangeAspect="1"/>
          </p:cNvPicPr>
          <p:nvPr/>
        </p:nvPicPr>
        <p:blipFill rotWithShape="1">
          <a:blip r:embed="rId9">
            <a:extLst>
              <a:ext uri="{28A0092B-C50C-407E-A947-70E740481C1C}">
                <a14:useLocalDpi xmlns:a14="http://schemas.microsoft.com/office/drawing/2010/main" val="0"/>
              </a:ext>
            </a:extLst>
          </a:blip>
          <a:srcRect l="35303" t="9647" r="10904"/>
          <a:stretch/>
        </p:blipFill>
        <p:spPr>
          <a:xfrm>
            <a:off x="7338678" y="1418896"/>
            <a:ext cx="4867610" cy="6132111"/>
          </a:xfrm>
          <a:prstGeom prst="rect">
            <a:avLst/>
          </a:prstGeom>
        </p:spPr>
      </p:pic>
    </p:spTree>
    <p:extLst>
      <p:ext uri="{BB962C8B-B14F-4D97-AF65-F5344CB8AC3E}">
        <p14:creationId xmlns:p14="http://schemas.microsoft.com/office/powerpoint/2010/main" val="207121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a:extLst>
              <a:ext uri="{FF2B5EF4-FFF2-40B4-BE49-F238E27FC236}">
                <a16:creationId xmlns:a16="http://schemas.microsoft.com/office/drawing/2014/main" id="{8FD5FA8F-E3AB-354A-B3F8-540CC81A149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120988" y="0"/>
            <a:ext cx="5071012" cy="6858000"/>
          </a:xfrm>
          <a:prstGeom prst="rect">
            <a:avLst/>
          </a:prstGeom>
        </p:spPr>
      </p:pic>
      <p:sp>
        <p:nvSpPr>
          <p:cNvPr id="75" name="Rectangle 74"/>
          <p:cNvSpPr/>
          <p:nvPr/>
        </p:nvSpPr>
        <p:spPr>
          <a:xfrm>
            <a:off x="7113588" y="0"/>
            <a:ext cx="5078412"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3C128AD-5960-121C-D912-2B9CE713C2DF}"/>
              </a:ext>
            </a:extLst>
          </p:cNvPr>
          <p:cNvPicPr>
            <a:picLocks noChangeAspect="1"/>
          </p:cNvPicPr>
          <p:nvPr/>
        </p:nvPicPr>
        <p:blipFill rotWithShape="1">
          <a:blip r:embed="rId4">
            <a:extLst>
              <a:ext uri="{28A0092B-C50C-407E-A947-70E740481C1C}">
                <a14:useLocalDpi xmlns:a14="http://schemas.microsoft.com/office/drawing/2010/main" val="0"/>
              </a:ext>
            </a:extLst>
          </a:blip>
          <a:srcRect r="11501"/>
          <a:stretch/>
        </p:blipFill>
        <p:spPr>
          <a:xfrm>
            <a:off x="4417314" y="2106765"/>
            <a:ext cx="7774686" cy="4752753"/>
          </a:xfrm>
          <a:prstGeom prst="rect">
            <a:avLst/>
          </a:prstGeom>
        </p:spPr>
      </p:pic>
      <p:sp>
        <p:nvSpPr>
          <p:cNvPr id="89" name="TextBox 88">
            <a:extLst>
              <a:ext uri="{FF2B5EF4-FFF2-40B4-BE49-F238E27FC236}">
                <a16:creationId xmlns:a16="http://schemas.microsoft.com/office/drawing/2014/main" id="{A4E2917E-83E9-774F-9A04-7FBD0552138F}"/>
              </a:ext>
            </a:extLst>
          </p:cNvPr>
          <p:cNvSpPr txBox="1"/>
          <p:nvPr/>
        </p:nvSpPr>
        <p:spPr>
          <a:xfrm>
            <a:off x="9090991" y="205569"/>
            <a:ext cx="2907504" cy="341632"/>
          </a:xfrm>
          <a:prstGeom prst="rect">
            <a:avLst/>
          </a:prstGeom>
          <a:noFill/>
        </p:spPr>
        <p:txBody>
          <a:bodyPr wrap="square" rtlCol="0">
            <a:spAutoFit/>
          </a:bodyPr>
          <a:lstStyle/>
          <a:p>
            <a:pPr algn="r">
              <a:lnSpc>
                <a:spcPct val="90000"/>
              </a:lnSpc>
            </a:pPr>
            <a:r>
              <a:rPr lang="en-GB" dirty="0">
                <a:solidFill>
                  <a:schemeClr val="bg1">
                    <a:lumMod val="95000"/>
                  </a:schemeClr>
                </a:solidFill>
                <a:latin typeface="+mj-lt"/>
              </a:rPr>
              <a:t>Find Time</a:t>
            </a:r>
          </a:p>
        </p:txBody>
      </p:sp>
      <p:cxnSp>
        <p:nvCxnSpPr>
          <p:cNvPr id="91" name="Straight Connector 90">
            <a:extLst>
              <a:ext uri="{FF2B5EF4-FFF2-40B4-BE49-F238E27FC236}">
                <a16:creationId xmlns:a16="http://schemas.microsoft.com/office/drawing/2014/main" id="{C1212962-49B5-ED46-AFB4-972EE2546D47}"/>
              </a:ext>
            </a:extLst>
          </p:cNvPr>
          <p:cNvCxnSpPr>
            <a:cxnSpLocks/>
          </p:cNvCxnSpPr>
          <p:nvPr/>
        </p:nvCxnSpPr>
        <p:spPr>
          <a:xfrm flipH="1">
            <a:off x="11293448" y="544163"/>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B57DC893-C8C8-0FF9-2FA9-95D70819DA1A}"/>
              </a:ext>
            </a:extLst>
          </p:cNvPr>
          <p:cNvSpPr txBox="1">
            <a:spLocks/>
          </p:cNvSpPr>
          <p:nvPr/>
        </p:nvSpPr>
        <p:spPr>
          <a:xfrm>
            <a:off x="259828" y="1561058"/>
            <a:ext cx="4150085" cy="4284956"/>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r>
              <a:rPr lang="en-GB" sz="1600" dirty="0" err="1"/>
              <a:t>Reduzieren</a:t>
            </a:r>
            <a:r>
              <a:rPr lang="en-GB" sz="1600" dirty="0"/>
              <a:t> Sie den </a:t>
            </a:r>
            <a:r>
              <a:rPr lang="en-GB" sz="1600" dirty="0" err="1"/>
              <a:t>Zeitaufwand</a:t>
            </a:r>
            <a:r>
              <a:rPr lang="en-GB" sz="1600" dirty="0"/>
              <a:t> für die </a:t>
            </a:r>
            <a:r>
              <a:rPr lang="en-GB" sz="1600" dirty="0" err="1"/>
              <a:t>Festlegung</a:t>
            </a:r>
            <a:r>
              <a:rPr lang="en-GB" sz="1600" dirty="0"/>
              <a:t> </a:t>
            </a:r>
            <a:r>
              <a:rPr lang="en-GB" sz="1600" dirty="0" err="1"/>
              <a:t>eines</a:t>
            </a:r>
            <a:r>
              <a:rPr lang="en-GB" sz="1600" dirty="0"/>
              <a:t> </a:t>
            </a:r>
            <a:r>
              <a:rPr lang="en-GB" sz="1600" dirty="0" err="1"/>
              <a:t>gemeinsamen</a:t>
            </a:r>
            <a:r>
              <a:rPr lang="en-GB" sz="1600" dirty="0"/>
              <a:t> </a:t>
            </a:r>
            <a:r>
              <a:rPr lang="en-GB" sz="1600" dirty="0" err="1"/>
              <a:t>Zeitfensters</a:t>
            </a:r>
            <a:r>
              <a:rPr lang="en-GB" sz="1600" dirty="0"/>
              <a:t> für </a:t>
            </a:r>
            <a:r>
              <a:rPr lang="en-GB" sz="1600" dirty="0" err="1"/>
              <a:t>eine</a:t>
            </a:r>
            <a:r>
              <a:rPr lang="en-GB" sz="1600" dirty="0"/>
              <a:t> </a:t>
            </a:r>
            <a:r>
              <a:rPr lang="en-GB" sz="1600" dirty="0" err="1"/>
              <a:t>Besprechung</a:t>
            </a:r>
            <a:r>
              <a:rPr lang="en-GB" sz="1600" dirty="0"/>
              <a:t> </a:t>
            </a:r>
            <a:r>
              <a:rPr lang="en-GB" sz="1600" dirty="0" err="1"/>
              <a:t>erheblich</a:t>
            </a:r>
            <a:r>
              <a:rPr lang="en-GB" sz="1600" dirty="0"/>
              <a:t>, </a:t>
            </a:r>
            <a:r>
              <a:rPr lang="en-GB" sz="1600" dirty="0" err="1"/>
              <a:t>indem</a:t>
            </a:r>
            <a:r>
              <a:rPr lang="en-GB" sz="1600" dirty="0"/>
              <a:t> Sie die </a:t>
            </a:r>
            <a:r>
              <a:rPr lang="en-GB" sz="1600" dirty="0" err="1"/>
              <a:t>vorgesehenen</a:t>
            </a:r>
            <a:r>
              <a:rPr lang="en-GB" sz="1600" dirty="0"/>
              <a:t> </a:t>
            </a:r>
            <a:r>
              <a:rPr lang="en-GB" sz="1600" dirty="0" err="1"/>
              <a:t>Teilnehmer</a:t>
            </a:r>
            <a:r>
              <a:rPr lang="en-GB" sz="1600" dirty="0"/>
              <a:t> </a:t>
            </a:r>
            <a:r>
              <a:rPr lang="en-GB" sz="1600" dirty="0" err="1"/>
              <a:t>befragen</a:t>
            </a:r>
            <a:r>
              <a:rPr lang="en-GB" sz="1600" dirty="0"/>
              <a:t>. </a:t>
            </a:r>
            <a:r>
              <a:rPr lang="en-GB" sz="1600" dirty="0" err="1"/>
              <a:t>Befragen</a:t>
            </a:r>
            <a:r>
              <a:rPr lang="en-GB" sz="1600" dirty="0"/>
              <a:t> Sie </a:t>
            </a:r>
            <a:r>
              <a:rPr lang="en-GB" sz="1600" dirty="0" err="1"/>
              <a:t>sowohl</a:t>
            </a:r>
            <a:r>
              <a:rPr lang="en-GB" sz="1600" dirty="0"/>
              <a:t> interne </a:t>
            </a:r>
            <a:r>
              <a:rPr lang="en-GB" sz="1600" dirty="0" err="1"/>
              <a:t>als</a:t>
            </a:r>
            <a:r>
              <a:rPr lang="en-GB" sz="1600" dirty="0"/>
              <a:t> </a:t>
            </a:r>
            <a:r>
              <a:rPr lang="en-GB" sz="1600" dirty="0" err="1"/>
              <a:t>auch</a:t>
            </a:r>
            <a:r>
              <a:rPr lang="en-GB" sz="1600" dirty="0"/>
              <a:t> </a:t>
            </a:r>
            <a:r>
              <a:rPr lang="en-GB" sz="1600" dirty="0" err="1"/>
              <a:t>gemischte</a:t>
            </a:r>
            <a:r>
              <a:rPr lang="en-GB" sz="1600" dirty="0"/>
              <a:t> Gruppen, </a:t>
            </a:r>
            <a:r>
              <a:rPr lang="en-GB" sz="1600" dirty="0" err="1"/>
              <a:t>zu</a:t>
            </a:r>
            <a:r>
              <a:rPr lang="en-GB" sz="1600" dirty="0"/>
              <a:t> </a:t>
            </a:r>
            <a:r>
              <a:rPr lang="en-GB" sz="1600" dirty="0" err="1"/>
              <a:t>denen</a:t>
            </a:r>
            <a:r>
              <a:rPr lang="en-GB" sz="1600" dirty="0"/>
              <a:t> </a:t>
            </a:r>
            <a:r>
              <a:rPr lang="en-GB" sz="1600" dirty="0" err="1"/>
              <a:t>auch</a:t>
            </a:r>
            <a:r>
              <a:rPr lang="en-GB" sz="1600" dirty="0"/>
              <a:t> externe </a:t>
            </a:r>
            <a:r>
              <a:rPr lang="en-GB" sz="1600" dirty="0" err="1"/>
              <a:t>Teilnehmer</a:t>
            </a:r>
            <a:r>
              <a:rPr lang="en-GB" sz="1600" dirty="0"/>
              <a:t> </a:t>
            </a:r>
            <a:r>
              <a:rPr lang="en-GB" sz="1600" dirty="0" err="1"/>
              <a:t>gehören</a:t>
            </a:r>
            <a:r>
              <a:rPr lang="en-GB" sz="1600" dirty="0"/>
              <a:t>.</a:t>
            </a:r>
            <a:br>
              <a:rPr lang="en-GB" sz="1600" dirty="0"/>
            </a:br>
            <a:endParaRPr lang="en-GB" sz="1600" dirty="0"/>
          </a:p>
          <a:p>
            <a:r>
              <a:rPr lang="en-GB" sz="1600" dirty="0" err="1"/>
              <a:t>Erhöhen</a:t>
            </a:r>
            <a:r>
              <a:rPr lang="en-GB" sz="1600" dirty="0"/>
              <a:t> Sie die </a:t>
            </a:r>
            <a:r>
              <a:rPr lang="en-GB" sz="1600" dirty="0" err="1"/>
              <a:t>Erfolgswahrscheinlichkeit</a:t>
            </a:r>
            <a:r>
              <a:rPr lang="en-GB" sz="1600" dirty="0"/>
              <a:t> für </a:t>
            </a:r>
            <a:r>
              <a:rPr lang="en-GB" sz="1600" dirty="0" err="1"/>
              <a:t>jedes</a:t>
            </a:r>
            <a:r>
              <a:rPr lang="en-GB" sz="1600" dirty="0"/>
              <a:t> </a:t>
            </a:r>
            <a:r>
              <a:rPr lang="en-GB" sz="1600" dirty="0" err="1"/>
              <a:t>vorgeschlagene</a:t>
            </a:r>
            <a:r>
              <a:rPr lang="en-GB" sz="1600" dirty="0"/>
              <a:t> </a:t>
            </a:r>
            <a:r>
              <a:rPr lang="en-GB" sz="1600" dirty="0" err="1"/>
              <a:t>Zeitfenster</a:t>
            </a:r>
            <a:r>
              <a:rPr lang="en-GB" sz="1600" dirty="0"/>
              <a:t>, </a:t>
            </a:r>
            <a:r>
              <a:rPr lang="en-GB" sz="1600" dirty="0" err="1"/>
              <a:t>indem</a:t>
            </a:r>
            <a:r>
              <a:rPr lang="en-GB" sz="1600" dirty="0"/>
              <a:t> Sie die </a:t>
            </a:r>
            <a:r>
              <a:rPr lang="en-GB" sz="1600" dirty="0" err="1"/>
              <a:t>Umfrage</a:t>
            </a:r>
            <a:r>
              <a:rPr lang="en-GB" sz="1600" dirty="0"/>
              <a:t> </a:t>
            </a:r>
            <a:r>
              <a:rPr lang="en-GB" sz="1600" dirty="0" err="1"/>
              <a:t>mit</a:t>
            </a:r>
            <a:r>
              <a:rPr lang="en-GB" sz="1600" dirty="0"/>
              <a:t> den </a:t>
            </a:r>
            <a:r>
              <a:rPr lang="en-GB" sz="1600" dirty="0" err="1"/>
              <a:t>aktuellen</a:t>
            </a:r>
            <a:r>
              <a:rPr lang="en-GB" sz="1600" dirty="0"/>
              <a:t> </a:t>
            </a:r>
            <a:r>
              <a:rPr lang="en-GB" sz="1600" dirty="0" err="1"/>
              <a:t>Kalenderinformationen</a:t>
            </a:r>
            <a:r>
              <a:rPr lang="en-GB" sz="1600" dirty="0"/>
              <a:t> der </a:t>
            </a:r>
            <a:r>
              <a:rPr lang="en-GB" sz="1600" dirty="0" err="1"/>
              <a:t>internen</a:t>
            </a:r>
            <a:r>
              <a:rPr lang="en-GB" sz="1600" dirty="0"/>
              <a:t> </a:t>
            </a:r>
            <a:r>
              <a:rPr lang="en-GB" sz="1600" dirty="0" err="1"/>
              <a:t>OnTime-Nutzer</a:t>
            </a:r>
            <a:r>
              <a:rPr lang="en-GB" sz="1600" dirty="0"/>
              <a:t> </a:t>
            </a:r>
            <a:r>
              <a:rPr lang="en-GB" sz="1600" dirty="0" err="1"/>
              <a:t>anreichern</a:t>
            </a:r>
            <a:r>
              <a:rPr lang="en-GB" sz="1600" dirty="0"/>
              <a:t>.</a:t>
            </a:r>
          </a:p>
        </p:txBody>
      </p:sp>
      <p:pic>
        <p:nvPicPr>
          <p:cNvPr id="4" name="Picture 3" descr="Logo&#10;&#10;Description automatically generated">
            <a:extLst>
              <a:ext uri="{FF2B5EF4-FFF2-40B4-BE49-F238E27FC236}">
                <a16:creationId xmlns:a16="http://schemas.microsoft.com/office/drawing/2014/main" id="{B42821D7-7761-9917-F2B1-E61C77F910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sp>
        <p:nvSpPr>
          <p:cNvPr id="5" name="TextBox 4">
            <a:extLst>
              <a:ext uri="{FF2B5EF4-FFF2-40B4-BE49-F238E27FC236}">
                <a16:creationId xmlns:a16="http://schemas.microsoft.com/office/drawing/2014/main" id="{B2222135-EDDD-BA84-F944-23C4E367D4FF}"/>
              </a:ext>
            </a:extLst>
          </p:cNvPr>
          <p:cNvSpPr txBox="1"/>
          <p:nvPr/>
        </p:nvSpPr>
        <p:spPr>
          <a:xfrm>
            <a:off x="259829" y="328695"/>
            <a:ext cx="6598171" cy="1089529"/>
          </a:xfrm>
          <a:prstGeom prst="rect">
            <a:avLst/>
          </a:prstGeom>
          <a:noFill/>
        </p:spPr>
        <p:txBody>
          <a:bodyPr wrap="square" rtlCol="0">
            <a:spAutoFit/>
          </a:bodyPr>
          <a:lstStyle/>
          <a:p>
            <a:pPr>
              <a:lnSpc>
                <a:spcPct val="90000"/>
              </a:lnSpc>
            </a:pPr>
            <a:r>
              <a:rPr lang="en-GB" sz="3600" dirty="0" err="1">
                <a:solidFill>
                  <a:schemeClr val="tx2"/>
                </a:solidFill>
              </a:rPr>
              <a:t>Terminplanung</a:t>
            </a:r>
            <a:r>
              <a:rPr lang="en-GB" sz="3600" dirty="0">
                <a:solidFill>
                  <a:schemeClr val="tx2"/>
                </a:solidFill>
              </a:rPr>
              <a:t> </a:t>
            </a:r>
            <a:r>
              <a:rPr lang="en-GB" sz="3600" dirty="0" err="1">
                <a:solidFill>
                  <a:schemeClr val="tx2"/>
                </a:solidFill>
              </a:rPr>
              <a:t>vereinfachen</a:t>
            </a:r>
            <a:endParaRPr lang="en-GB" sz="3600" dirty="0">
              <a:solidFill>
                <a:schemeClr val="tx2"/>
              </a:solidFill>
            </a:endParaRPr>
          </a:p>
          <a:p>
            <a:pPr>
              <a:lnSpc>
                <a:spcPct val="90000"/>
              </a:lnSpc>
            </a:pPr>
            <a:r>
              <a:rPr lang="en-GB" sz="3600" dirty="0" err="1">
                <a:solidFill>
                  <a:schemeClr val="tx2"/>
                </a:solidFill>
              </a:rPr>
              <a:t>durch</a:t>
            </a:r>
            <a:r>
              <a:rPr lang="en-GB" sz="3600" dirty="0">
                <a:solidFill>
                  <a:schemeClr val="tx2"/>
                </a:solidFill>
              </a:rPr>
              <a:t> </a:t>
            </a:r>
            <a:r>
              <a:rPr lang="en-GB" sz="3600" dirty="0" err="1">
                <a:solidFill>
                  <a:schemeClr val="tx2"/>
                </a:solidFill>
              </a:rPr>
              <a:t>Umfragen</a:t>
            </a:r>
            <a:endParaRPr lang="en-GB" sz="3600" dirty="0">
              <a:solidFill>
                <a:schemeClr val="tx2"/>
              </a:solidFill>
            </a:endParaRPr>
          </a:p>
        </p:txBody>
      </p:sp>
      <p:pic>
        <p:nvPicPr>
          <p:cNvPr id="7" name="Picture 6" descr="A screenshot of a calendar&#10;&#10;Description automatically generated">
            <a:extLst>
              <a:ext uri="{FF2B5EF4-FFF2-40B4-BE49-F238E27FC236}">
                <a16:creationId xmlns:a16="http://schemas.microsoft.com/office/drawing/2014/main" id="{7D366FE9-975C-9155-9D78-45AC50D4803C}"/>
              </a:ext>
            </a:extLst>
          </p:cNvPr>
          <p:cNvPicPr>
            <a:picLocks noChangeAspect="1"/>
          </p:cNvPicPr>
          <p:nvPr/>
        </p:nvPicPr>
        <p:blipFill rotWithShape="1">
          <a:blip r:embed="rId6">
            <a:extLst>
              <a:ext uri="{28A0092B-C50C-407E-A947-70E740481C1C}">
                <a14:useLocalDpi xmlns:a14="http://schemas.microsoft.com/office/drawing/2010/main" val="0"/>
              </a:ext>
            </a:extLst>
          </a:blip>
          <a:srcRect t="10680" b="6396"/>
          <a:stretch/>
        </p:blipFill>
        <p:spPr>
          <a:xfrm>
            <a:off x="7011343" y="3125713"/>
            <a:ext cx="2079648" cy="3732287"/>
          </a:xfrm>
          <a:prstGeom prst="rect">
            <a:avLst/>
          </a:prstGeom>
        </p:spPr>
      </p:pic>
      <p:pic>
        <p:nvPicPr>
          <p:cNvPr id="9" name="Picture 8" descr="A screenshot of a calendar&#10;&#10;Description automatically generated">
            <a:extLst>
              <a:ext uri="{FF2B5EF4-FFF2-40B4-BE49-F238E27FC236}">
                <a16:creationId xmlns:a16="http://schemas.microsoft.com/office/drawing/2014/main" id="{A43516C4-89ED-CF92-7666-259DF9110788}"/>
              </a:ext>
            </a:extLst>
          </p:cNvPr>
          <p:cNvPicPr>
            <a:picLocks noChangeAspect="1"/>
          </p:cNvPicPr>
          <p:nvPr/>
        </p:nvPicPr>
        <p:blipFill rotWithShape="1">
          <a:blip r:embed="rId7">
            <a:extLst>
              <a:ext uri="{28A0092B-C50C-407E-A947-70E740481C1C}">
                <a14:useLocalDpi xmlns:a14="http://schemas.microsoft.com/office/drawing/2010/main" val="0"/>
              </a:ext>
            </a:extLst>
          </a:blip>
          <a:srcRect t="11429" b="5647"/>
          <a:stretch/>
        </p:blipFill>
        <p:spPr>
          <a:xfrm>
            <a:off x="4540020" y="3125713"/>
            <a:ext cx="2079648" cy="3732289"/>
          </a:xfrm>
          <a:prstGeom prst="rect">
            <a:avLst/>
          </a:prstGeom>
        </p:spPr>
      </p:pic>
      <p:pic>
        <p:nvPicPr>
          <p:cNvPr id="12" name="Picture 11">
            <a:extLst>
              <a:ext uri="{FF2B5EF4-FFF2-40B4-BE49-F238E27FC236}">
                <a16:creationId xmlns:a16="http://schemas.microsoft.com/office/drawing/2014/main" id="{9A439C23-542C-70E5-2ED5-8675BD32F160}"/>
              </a:ext>
            </a:extLst>
          </p:cNvPr>
          <p:cNvPicPr>
            <a:picLocks noChangeAspect="1"/>
          </p:cNvPicPr>
          <p:nvPr/>
        </p:nvPicPr>
        <p:blipFill rotWithShape="1">
          <a:blip r:embed="rId8">
            <a:extLst>
              <a:ext uri="{28A0092B-C50C-407E-A947-70E740481C1C}">
                <a14:useLocalDpi xmlns:a14="http://schemas.microsoft.com/office/drawing/2010/main" val="0"/>
              </a:ext>
            </a:extLst>
          </a:blip>
          <a:srcRect l="11388" t="6159" r="48605" b="2590"/>
          <a:stretch/>
        </p:blipFill>
        <p:spPr>
          <a:xfrm>
            <a:off x="9354089" y="2801907"/>
            <a:ext cx="2845311" cy="4056093"/>
          </a:xfrm>
          <a:prstGeom prst="rect">
            <a:avLst/>
          </a:prstGeom>
        </p:spPr>
      </p:pic>
    </p:spTree>
    <p:extLst>
      <p:ext uri="{BB962C8B-B14F-4D97-AF65-F5344CB8AC3E}">
        <p14:creationId xmlns:p14="http://schemas.microsoft.com/office/powerpoint/2010/main" val="282397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6B1ABE-0CD0-D743-B62E-56A0BE8948F2}"/>
              </a:ext>
            </a:extLst>
          </p:cNvPr>
          <p:cNvSpPr txBox="1"/>
          <p:nvPr/>
        </p:nvSpPr>
        <p:spPr>
          <a:xfrm>
            <a:off x="1679509" y="567612"/>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EB416755-2068-938A-5F33-043B7F18E63F}"/>
              </a:ext>
            </a:extLst>
          </p:cNvPr>
          <p:cNvSpPr txBox="1"/>
          <p:nvPr/>
        </p:nvSpPr>
        <p:spPr>
          <a:xfrm>
            <a:off x="4789714" y="1539551"/>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DA1C5C31-08A7-6488-4FBA-C937D5B22736}"/>
                  </a:ext>
                </a:extLst>
              </p14:cNvPr>
              <p14:cNvContentPartPr/>
              <p14:nvPr/>
            </p14:nvContentPartPr>
            <p14:xfrm>
              <a:off x="373224" y="2068285"/>
              <a:ext cx="7775" cy="7775"/>
            </p14:xfrm>
          </p:contentPart>
        </mc:Choice>
        <mc:Fallback xmlns="">
          <p:pic>
            <p:nvPicPr>
              <p:cNvPr id="9" name="Ink 8">
                <a:extLst>
                  <a:ext uri="{FF2B5EF4-FFF2-40B4-BE49-F238E27FC236}">
                    <a16:creationId xmlns:a16="http://schemas.microsoft.com/office/drawing/2014/main" id="{DA1C5C31-08A7-6488-4FBA-C937D5B22736}"/>
                  </a:ext>
                </a:extLst>
              </p:cNvPr>
              <p:cNvPicPr/>
              <p:nvPr/>
            </p:nvPicPr>
            <p:blipFill>
              <a:blip r:embed="rId4"/>
              <a:stretch>
                <a:fillRect/>
              </a:stretch>
            </p:blipFill>
            <p:spPr>
              <a:xfrm>
                <a:off x="-15526" y="1679535"/>
                <a:ext cx="777500" cy="777500"/>
              </a:xfrm>
              <a:prstGeom prst="rect">
                <a:avLst/>
              </a:prstGeom>
            </p:spPr>
          </p:pic>
        </mc:Fallback>
      </mc:AlternateContent>
      <p:sp>
        <p:nvSpPr>
          <p:cNvPr id="15" name="TextBox 14">
            <a:extLst>
              <a:ext uri="{FF2B5EF4-FFF2-40B4-BE49-F238E27FC236}">
                <a16:creationId xmlns:a16="http://schemas.microsoft.com/office/drawing/2014/main" id="{9D8F4505-2C8C-2E43-7C47-CC904D83D55B}"/>
              </a:ext>
            </a:extLst>
          </p:cNvPr>
          <p:cNvSpPr txBox="1"/>
          <p:nvPr/>
        </p:nvSpPr>
        <p:spPr>
          <a:xfrm>
            <a:off x="2698102" y="3452326"/>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FB13DB90-7DB3-E29C-F352-0DA907EC3741}"/>
                  </a:ext>
                </a:extLst>
              </p14:cNvPr>
              <p14:cNvContentPartPr/>
              <p14:nvPr/>
            </p14:nvContentPartPr>
            <p14:xfrm>
              <a:off x="3296816" y="2900265"/>
              <a:ext cx="7775" cy="7775"/>
            </p14:xfrm>
          </p:contentPart>
        </mc:Choice>
        <mc:Fallback xmlns="">
          <p:pic>
            <p:nvPicPr>
              <p:cNvPr id="16" name="Ink 15">
                <a:extLst>
                  <a:ext uri="{FF2B5EF4-FFF2-40B4-BE49-F238E27FC236}">
                    <a16:creationId xmlns:a16="http://schemas.microsoft.com/office/drawing/2014/main" id="{FB13DB90-7DB3-E29C-F352-0DA907EC3741}"/>
                  </a:ext>
                </a:extLst>
              </p:cNvPr>
              <p:cNvPicPr/>
              <p:nvPr/>
            </p:nvPicPr>
            <p:blipFill>
              <a:blip r:embed="rId4"/>
              <a:stretch>
                <a:fillRect/>
              </a:stretch>
            </p:blipFill>
            <p:spPr>
              <a:xfrm>
                <a:off x="2908066" y="2511515"/>
                <a:ext cx="777500" cy="777500"/>
              </a:xfrm>
              <a:prstGeom prst="rect">
                <a:avLst/>
              </a:prstGeom>
            </p:spPr>
          </p:pic>
        </mc:Fallback>
      </mc:AlternateContent>
      <p:sp>
        <p:nvSpPr>
          <p:cNvPr id="12" name="Rectangle 11">
            <a:extLst>
              <a:ext uri="{FF2B5EF4-FFF2-40B4-BE49-F238E27FC236}">
                <a16:creationId xmlns:a16="http://schemas.microsoft.com/office/drawing/2014/main" id="{88310435-82D6-BCB6-A81C-7965B9433524}"/>
              </a:ext>
            </a:extLst>
          </p:cNvPr>
          <p:cNvSpPr/>
          <p:nvPr/>
        </p:nvSpPr>
        <p:spPr>
          <a:xfrm>
            <a:off x="6909683" y="0"/>
            <a:ext cx="5282317" cy="6858000"/>
          </a:xfrm>
          <a:prstGeom prst="rect">
            <a:avLst/>
          </a:prstGeom>
          <a:solidFill>
            <a:schemeClr val="accent1">
              <a:alpha val="9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2" name="TextBox 21">
            <a:extLst>
              <a:ext uri="{FF2B5EF4-FFF2-40B4-BE49-F238E27FC236}">
                <a16:creationId xmlns:a16="http://schemas.microsoft.com/office/drawing/2014/main" id="{455BCF70-6252-5F33-D093-3E802B4B5A70}"/>
              </a:ext>
            </a:extLst>
          </p:cNvPr>
          <p:cNvSpPr txBox="1"/>
          <p:nvPr/>
        </p:nvSpPr>
        <p:spPr>
          <a:xfrm>
            <a:off x="9638601" y="174346"/>
            <a:ext cx="2454704" cy="341632"/>
          </a:xfrm>
          <a:prstGeom prst="rect">
            <a:avLst/>
          </a:prstGeom>
          <a:noFill/>
        </p:spPr>
        <p:txBody>
          <a:bodyPr wrap="square">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lumMod val="95000"/>
                  </a:prstClr>
                </a:solidFill>
                <a:effectLst/>
                <a:uLnTx/>
                <a:uFillTx/>
                <a:latin typeface="Open Sans Light"/>
                <a:ea typeface="+mn-ea"/>
                <a:cs typeface="+mn-cs"/>
              </a:rPr>
              <a:t>Find Time</a:t>
            </a:r>
          </a:p>
        </p:txBody>
      </p:sp>
      <p:sp>
        <p:nvSpPr>
          <p:cNvPr id="7" name="TextBox 6">
            <a:extLst>
              <a:ext uri="{FF2B5EF4-FFF2-40B4-BE49-F238E27FC236}">
                <a16:creationId xmlns:a16="http://schemas.microsoft.com/office/drawing/2014/main" id="{CFB6C40D-90CE-43E8-CD2A-EFF82E743FC2}"/>
              </a:ext>
            </a:extLst>
          </p:cNvPr>
          <p:cNvSpPr txBox="1"/>
          <p:nvPr/>
        </p:nvSpPr>
        <p:spPr>
          <a:xfrm>
            <a:off x="445336" y="1811339"/>
            <a:ext cx="5702960"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Haben</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Sie es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satt</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stundenlang</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Besprechungen</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zu</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koordinieren</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und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endlose</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Nachrichten</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hin</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und her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zu</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schicken</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Mit Share My Time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können</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Sie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Externen</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Zugang</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zu</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Ihrem</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Kalender</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gewähren</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so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dass</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diese</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nahtlos</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Besprechungen</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einsehen</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und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buchen</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können</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ohne</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dass</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Ihr</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tatsächlicher</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Zeitplan</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sondern</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nur</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Ihre</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Verfügbarkeit</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sichtbar</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wird</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Diese</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Funktion</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steht</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allen</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registrierten</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OnTime-Benutzern</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zur</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Verfügung</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allerdings</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mit</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unterschiedlichen</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Funktionen</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abhängig</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von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Ihrem</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err="1">
                <a:ln>
                  <a:noFill/>
                </a:ln>
                <a:solidFill>
                  <a:srgbClr val="4D555B"/>
                </a:solidFill>
                <a:effectLst/>
                <a:uLnTx/>
                <a:uFillTx/>
                <a:latin typeface="Open Sans"/>
                <a:ea typeface="Calibri" panose="020F0502020204030204" pitchFamily="34" charset="0"/>
                <a:cs typeface="Times New Roman" panose="02020603050405020304" pitchFamily="18" charset="0"/>
              </a:rPr>
              <a:t>OnTime-Vertrag</a:t>
            </a:r>
            <a:r>
              <a:rPr kumimoji="0" lang="en-US" sz="1600" b="0" i="0" u="none" strike="noStrike" kern="1200" cap="none" spc="0" normalizeH="0" baseline="0" noProof="0" dirty="0">
                <a:ln>
                  <a:noFill/>
                </a:ln>
                <a:solidFill>
                  <a:srgbClr val="4D555B"/>
                </a:solidFill>
                <a:effectLst/>
                <a:uLnTx/>
                <a:uFillTx/>
                <a:latin typeface="Open Sans"/>
                <a:ea typeface="Calibri" panose="020F0502020204030204" pitchFamily="34" charset="0"/>
                <a:cs typeface="Times New Roman" panose="02020603050405020304" pitchFamily="18" charset="0"/>
              </a:rPr>
              <a:t>.</a:t>
            </a:r>
          </a:p>
        </p:txBody>
      </p:sp>
      <p:pic>
        <p:nvPicPr>
          <p:cNvPr id="21" name="Picture 20" descr="A computer screen with a person's face on it&#10;&#10;Description automatically generated">
            <a:extLst>
              <a:ext uri="{FF2B5EF4-FFF2-40B4-BE49-F238E27FC236}">
                <a16:creationId xmlns:a16="http://schemas.microsoft.com/office/drawing/2014/main" id="{D07D42AE-530A-268A-FA14-9D262F2D6F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6698" y="301370"/>
            <a:ext cx="3187700" cy="2146300"/>
          </a:xfrm>
          <a:prstGeom prst="rect">
            <a:avLst/>
          </a:prstGeom>
          <a:effectLst>
            <a:outerShdw blurRad="50800" dist="50800" dir="5400000" algn="ctr" rotWithShape="0">
              <a:srgbClr val="000000">
                <a:alpha val="0"/>
              </a:srgbClr>
            </a:outerShdw>
          </a:effectLst>
        </p:spPr>
      </p:pic>
      <p:pic>
        <p:nvPicPr>
          <p:cNvPr id="24" name="Picture 23" descr="A screenshot of a calendar&#10;&#10;Description automatically generated">
            <a:extLst>
              <a:ext uri="{FF2B5EF4-FFF2-40B4-BE49-F238E27FC236}">
                <a16:creationId xmlns:a16="http://schemas.microsoft.com/office/drawing/2014/main" id="{862F7FD9-7320-42B5-F15C-649AE3DE5A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8305" y="2367513"/>
            <a:ext cx="3175000" cy="2146300"/>
          </a:xfrm>
          <a:prstGeom prst="rect">
            <a:avLst/>
          </a:prstGeom>
          <a:effectLst>
            <a:outerShdw blurRad="50800" dist="50800" dir="5400000" algn="ctr" rotWithShape="0">
              <a:srgbClr val="000000">
                <a:alpha val="0"/>
              </a:srgbClr>
            </a:outerShdw>
          </a:effectLst>
        </p:spPr>
      </p:pic>
      <p:pic>
        <p:nvPicPr>
          <p:cNvPr id="26" name="Picture 25" descr="A screenshot of a computer&#10;&#10;Description automatically generated">
            <a:extLst>
              <a:ext uri="{FF2B5EF4-FFF2-40B4-BE49-F238E27FC236}">
                <a16:creationId xmlns:a16="http://schemas.microsoft.com/office/drawing/2014/main" id="{2DDF94E7-2385-0EC1-FA7F-208031546C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6698" y="4571100"/>
            <a:ext cx="3365500" cy="2146300"/>
          </a:xfrm>
          <a:prstGeom prst="rect">
            <a:avLst/>
          </a:prstGeom>
          <a:effectLst>
            <a:outerShdw blurRad="50800" dist="50800" dir="5400000" algn="ctr" rotWithShape="0">
              <a:srgbClr val="000000">
                <a:alpha val="0"/>
              </a:srgbClr>
            </a:outerShdw>
          </a:effectLst>
        </p:spPr>
      </p:pic>
      <p:pic>
        <p:nvPicPr>
          <p:cNvPr id="27" name="Picture 26" descr="Logo&#10;&#10;Description automatically generated">
            <a:extLst>
              <a:ext uri="{FF2B5EF4-FFF2-40B4-BE49-F238E27FC236}">
                <a16:creationId xmlns:a16="http://schemas.microsoft.com/office/drawing/2014/main" id="{06516989-D07D-6F6D-19F9-5809AD953D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cxnSp>
        <p:nvCxnSpPr>
          <p:cNvPr id="28" name="Straight Connector 27">
            <a:extLst>
              <a:ext uri="{FF2B5EF4-FFF2-40B4-BE49-F238E27FC236}">
                <a16:creationId xmlns:a16="http://schemas.microsoft.com/office/drawing/2014/main" id="{6FF5525D-F354-60C1-9185-CBF914B099F5}"/>
              </a:ext>
            </a:extLst>
          </p:cNvPr>
          <p:cNvCxnSpPr>
            <a:cxnSpLocks/>
          </p:cNvCxnSpPr>
          <p:nvPr/>
        </p:nvCxnSpPr>
        <p:spPr>
          <a:xfrm flipH="1">
            <a:off x="11408480" y="518444"/>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34" name="Picture 33" descr="A screenshot of a computer&#10;&#10;Description automatically generated">
            <a:extLst>
              <a:ext uri="{FF2B5EF4-FFF2-40B4-BE49-F238E27FC236}">
                <a16:creationId xmlns:a16="http://schemas.microsoft.com/office/drawing/2014/main" id="{CF9F60DF-F1EB-232D-2191-F661E122B752}"/>
              </a:ext>
            </a:extLst>
          </p:cNvPr>
          <p:cNvPicPr>
            <a:picLocks noChangeAspect="1"/>
          </p:cNvPicPr>
          <p:nvPr/>
        </p:nvPicPr>
        <p:blipFill rotWithShape="1">
          <a:blip r:embed="rId10">
            <a:extLst>
              <a:ext uri="{28A0092B-C50C-407E-A947-70E740481C1C}">
                <a14:useLocalDpi xmlns:a14="http://schemas.microsoft.com/office/drawing/2010/main" val="0"/>
              </a:ext>
            </a:extLst>
          </a:blip>
          <a:srcRect l="55356" t="17231" r="28178" b="61513"/>
          <a:stretch/>
        </p:blipFill>
        <p:spPr>
          <a:xfrm rot="16501805">
            <a:off x="6190842" y="1732354"/>
            <a:ext cx="3183980" cy="2311974"/>
          </a:xfrm>
          <a:prstGeom prst="rect">
            <a:avLst/>
          </a:prstGeom>
        </p:spPr>
      </p:pic>
      <p:sp>
        <p:nvSpPr>
          <p:cNvPr id="5" name="TextBox 4">
            <a:extLst>
              <a:ext uri="{FF2B5EF4-FFF2-40B4-BE49-F238E27FC236}">
                <a16:creationId xmlns:a16="http://schemas.microsoft.com/office/drawing/2014/main" id="{72D38B4F-AACF-EB1F-B837-4BC19207E4A4}"/>
              </a:ext>
            </a:extLst>
          </p:cNvPr>
          <p:cNvSpPr txBox="1"/>
          <p:nvPr/>
        </p:nvSpPr>
        <p:spPr>
          <a:xfrm>
            <a:off x="301664" y="336421"/>
            <a:ext cx="6436215" cy="10895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4D555B"/>
                </a:solidFill>
                <a:effectLst/>
                <a:uLnTx/>
                <a:uFillTx/>
                <a:latin typeface="Open Sans"/>
                <a:ea typeface="+mn-ea"/>
                <a:cs typeface="+mn-cs"/>
              </a:rPr>
              <a:t>Effiziente</a:t>
            </a:r>
            <a:r>
              <a:rPr kumimoji="0" lang="en-GB" sz="3600" b="0" i="0" u="none" strike="noStrike" kern="1200" cap="none" spc="0" normalizeH="0" baseline="0" noProof="0" dirty="0">
                <a:ln>
                  <a:noFill/>
                </a:ln>
                <a:solidFill>
                  <a:srgbClr val="4D555B"/>
                </a:solidFill>
                <a:effectLst/>
                <a:uLnTx/>
                <a:uFillTx/>
                <a:latin typeface="Open Sans"/>
                <a:ea typeface="+mn-ea"/>
                <a:cs typeface="+mn-cs"/>
              </a:rPr>
              <a:t> </a:t>
            </a:r>
            <a:r>
              <a:rPr kumimoji="0" lang="en-GB" sz="3600" b="0" i="0" u="none" strike="noStrike" kern="1200" cap="none" spc="0" normalizeH="0" baseline="0" noProof="0" dirty="0" err="1">
                <a:ln>
                  <a:noFill/>
                </a:ln>
                <a:solidFill>
                  <a:srgbClr val="4D555B"/>
                </a:solidFill>
                <a:effectLst/>
                <a:uLnTx/>
                <a:uFillTx/>
                <a:latin typeface="Open Sans"/>
                <a:ea typeface="+mn-ea"/>
                <a:cs typeface="+mn-cs"/>
              </a:rPr>
              <a:t>Terminplanung</a:t>
            </a:r>
            <a:r>
              <a:rPr kumimoji="0" lang="en-GB" sz="3600" b="0" i="0" u="none" strike="noStrike" kern="1200" cap="none" spc="0" normalizeH="0" baseline="0" noProof="0" dirty="0">
                <a:ln>
                  <a:noFill/>
                </a:ln>
                <a:solidFill>
                  <a:srgbClr val="4D555B"/>
                </a:solidFill>
                <a:effectLst/>
                <a:uLnTx/>
                <a:uFillTx/>
                <a:latin typeface="Open Sans"/>
                <a:ea typeface="+mn-ea"/>
                <a:cs typeface="+mn-cs"/>
              </a:rPr>
              <a:t> </a:t>
            </a:r>
            <a:r>
              <a:rPr kumimoji="0" lang="en-GB" sz="3600" b="0" i="0" u="none" strike="noStrike" kern="1200" cap="none" spc="0" normalizeH="0" baseline="0" noProof="0" dirty="0" err="1">
                <a:ln>
                  <a:noFill/>
                </a:ln>
                <a:solidFill>
                  <a:srgbClr val="4D555B"/>
                </a:solidFill>
                <a:effectLst/>
                <a:uLnTx/>
                <a:uFillTx/>
                <a:latin typeface="Open Sans"/>
                <a:ea typeface="+mn-ea"/>
                <a:cs typeface="+mn-cs"/>
              </a:rPr>
              <a:t>mit</a:t>
            </a:r>
            <a:r>
              <a:rPr kumimoji="0" lang="en-GB" sz="3600" b="0" i="0" u="none" strike="noStrike" kern="1200" cap="none" spc="0" normalizeH="0" baseline="0" noProof="0" dirty="0">
                <a:ln>
                  <a:noFill/>
                </a:ln>
                <a:solidFill>
                  <a:srgbClr val="4D555B"/>
                </a:solidFill>
                <a:effectLst/>
                <a:uLnTx/>
                <a:uFillTx/>
                <a:latin typeface="Open Sans"/>
                <a:ea typeface="+mn-ea"/>
                <a:cs typeface="+mn-cs"/>
              </a:rPr>
              <a:t> der </a:t>
            </a:r>
            <a:r>
              <a:rPr kumimoji="0" lang="en-GB" sz="3600" b="0" i="0" u="none" strike="noStrike" kern="1200" cap="none" spc="0" normalizeH="0" baseline="0" noProof="0" dirty="0" err="1">
                <a:ln>
                  <a:noFill/>
                </a:ln>
                <a:solidFill>
                  <a:srgbClr val="4D555B"/>
                </a:solidFill>
                <a:effectLst/>
                <a:uLnTx/>
                <a:uFillTx/>
                <a:latin typeface="Open Sans"/>
                <a:ea typeface="+mn-ea"/>
                <a:cs typeface="+mn-cs"/>
              </a:rPr>
              <a:t>Freigabe</a:t>
            </a:r>
            <a:r>
              <a:rPr kumimoji="0" lang="en-GB" sz="3600" b="0" i="0" u="none" strike="noStrike" kern="1200" cap="none" spc="0" normalizeH="0" baseline="0" noProof="0" dirty="0">
                <a:ln>
                  <a:noFill/>
                </a:ln>
                <a:solidFill>
                  <a:srgbClr val="4D555B"/>
                </a:solidFill>
                <a:effectLst/>
                <a:uLnTx/>
                <a:uFillTx/>
                <a:latin typeface="Open Sans"/>
                <a:ea typeface="+mn-ea"/>
                <a:cs typeface="+mn-cs"/>
              </a:rPr>
              <a:t> von </a:t>
            </a:r>
            <a:r>
              <a:rPr kumimoji="0" lang="en-GB" sz="3600" b="0" i="0" u="none" strike="noStrike" kern="1200" cap="none" spc="0" normalizeH="0" baseline="0" noProof="0" dirty="0" err="1">
                <a:ln>
                  <a:noFill/>
                </a:ln>
                <a:solidFill>
                  <a:srgbClr val="4D555B"/>
                </a:solidFill>
                <a:effectLst/>
                <a:uLnTx/>
                <a:uFillTx/>
                <a:latin typeface="Open Sans"/>
                <a:ea typeface="+mn-ea"/>
                <a:cs typeface="+mn-cs"/>
              </a:rPr>
              <a:t>Kalendern</a:t>
            </a:r>
            <a:endParaRPr kumimoji="0" lang="en-GB" sz="3600" b="0" i="0" u="none" strike="noStrike" kern="1200" cap="none" spc="0" normalizeH="0" baseline="0" noProof="0" dirty="0">
              <a:ln>
                <a:noFill/>
              </a:ln>
              <a:solidFill>
                <a:srgbClr val="4D555B"/>
              </a:solidFill>
              <a:effectLst/>
              <a:uLnTx/>
              <a:uFillTx/>
              <a:latin typeface="Open Sans"/>
              <a:ea typeface="+mn-ea"/>
              <a:cs typeface="+mn-cs"/>
            </a:endParaRPr>
          </a:p>
        </p:txBody>
      </p:sp>
      <p:pic>
        <p:nvPicPr>
          <p:cNvPr id="8" name="Picture 7" descr="A screenshot of a computer&#10;&#10;Description automatically generated">
            <a:extLst>
              <a:ext uri="{FF2B5EF4-FFF2-40B4-BE49-F238E27FC236}">
                <a16:creationId xmlns:a16="http://schemas.microsoft.com/office/drawing/2014/main" id="{CFA88DCC-5D02-0B7E-253C-B8E7BB7CF89B}"/>
              </a:ext>
            </a:extLst>
          </p:cNvPr>
          <p:cNvPicPr>
            <a:picLocks noChangeAspect="1"/>
          </p:cNvPicPr>
          <p:nvPr/>
        </p:nvPicPr>
        <p:blipFill rotWithShape="1">
          <a:blip r:embed="rId10">
            <a:extLst>
              <a:ext uri="{28A0092B-C50C-407E-A947-70E740481C1C}">
                <a14:useLocalDpi xmlns:a14="http://schemas.microsoft.com/office/drawing/2010/main" val="0"/>
              </a:ext>
            </a:extLst>
          </a:blip>
          <a:srcRect l="55356" t="17231" r="34894" b="61513"/>
          <a:stretch/>
        </p:blipFill>
        <p:spPr>
          <a:xfrm>
            <a:off x="10294785" y="-12646"/>
            <a:ext cx="1885410" cy="2311974"/>
          </a:xfrm>
          <a:prstGeom prst="rect">
            <a:avLst/>
          </a:prstGeom>
        </p:spPr>
      </p:pic>
    </p:spTree>
    <p:extLst>
      <p:ext uri="{BB962C8B-B14F-4D97-AF65-F5344CB8AC3E}">
        <p14:creationId xmlns:p14="http://schemas.microsoft.com/office/powerpoint/2010/main" val="113204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1">
                <a:alpha val="87000"/>
              </a:schemeClr>
            </a:gs>
            <a:gs pos="100000">
              <a:schemeClr val="bg1"/>
            </a:gs>
          </a:gsLst>
          <a:lin ang="0" scaled="1"/>
        </a:gradFill>
        <a:effectLst/>
      </p:bgPr>
    </p:bg>
    <p:spTree>
      <p:nvGrpSpPr>
        <p:cNvPr id="1" name=""/>
        <p:cNvGrpSpPr/>
        <p:nvPr/>
      </p:nvGrpSpPr>
      <p:grpSpPr>
        <a:xfrm>
          <a:off x="0" y="0"/>
          <a:ext cx="0" cy="0"/>
          <a:chOff x="0" y="0"/>
          <a:chExt cx="0" cy="0"/>
        </a:xfrm>
      </p:grpSpPr>
      <p:pic>
        <p:nvPicPr>
          <p:cNvPr id="3" name="Picture 2" descr="A conference room with a screen on the wall&#10;&#10;Description automatically generated">
            <a:extLst>
              <a:ext uri="{FF2B5EF4-FFF2-40B4-BE49-F238E27FC236}">
                <a16:creationId xmlns:a16="http://schemas.microsoft.com/office/drawing/2014/main" id="{F235419E-B8BC-E9AF-082C-C025357172EA}"/>
              </a:ext>
            </a:extLst>
          </p:cNvPr>
          <p:cNvPicPr>
            <a:picLocks noChangeAspect="1"/>
          </p:cNvPicPr>
          <p:nvPr/>
        </p:nvPicPr>
        <p:blipFill rotWithShape="1">
          <a:blip r:embed="rId3">
            <a:extLst>
              <a:ext uri="{28A0092B-C50C-407E-A947-70E740481C1C}">
                <a14:useLocalDpi xmlns:a14="http://schemas.microsoft.com/office/drawing/2010/main" val="0"/>
              </a:ext>
            </a:extLst>
          </a:blip>
          <a:srcRect r="18510"/>
          <a:stretch/>
        </p:blipFill>
        <p:spPr>
          <a:xfrm>
            <a:off x="-13569" y="0"/>
            <a:ext cx="8382873" cy="6858000"/>
          </a:xfrm>
          <a:prstGeom prst="rect">
            <a:avLst/>
          </a:prstGeom>
        </p:spPr>
      </p:pic>
      <p:sp>
        <p:nvSpPr>
          <p:cNvPr id="22" name="TextBox 21">
            <a:extLst>
              <a:ext uri="{FF2B5EF4-FFF2-40B4-BE49-F238E27FC236}">
                <a16:creationId xmlns:a16="http://schemas.microsoft.com/office/drawing/2014/main" id="{22E738F6-43C0-8E4F-A3C5-E41CE38E706D}"/>
              </a:ext>
            </a:extLst>
          </p:cNvPr>
          <p:cNvSpPr txBox="1"/>
          <p:nvPr/>
        </p:nvSpPr>
        <p:spPr>
          <a:xfrm>
            <a:off x="216696" y="267968"/>
            <a:ext cx="2907504" cy="341632"/>
          </a:xfrm>
          <a:prstGeom prst="rect">
            <a:avLst/>
          </a:prstGeom>
          <a:noFill/>
        </p:spPr>
        <p:txBody>
          <a:bodyPr wrap="square" rtlCol="0">
            <a:spAutoFit/>
          </a:bodyPr>
          <a:lstStyle/>
          <a:p>
            <a:pPr>
              <a:lnSpc>
                <a:spcPct val="90000"/>
              </a:lnSpc>
            </a:pPr>
            <a:r>
              <a:rPr lang="en-GB" dirty="0">
                <a:solidFill>
                  <a:schemeClr val="tx1">
                    <a:lumMod val="75000"/>
                    <a:lumOff val="25000"/>
                  </a:schemeClr>
                </a:solidFill>
                <a:latin typeface="+mj-lt"/>
              </a:rPr>
              <a:t>Room Display</a:t>
            </a:r>
          </a:p>
        </p:txBody>
      </p:sp>
      <p:cxnSp>
        <p:nvCxnSpPr>
          <p:cNvPr id="24" name="Straight Connector 23">
            <a:extLst>
              <a:ext uri="{FF2B5EF4-FFF2-40B4-BE49-F238E27FC236}">
                <a16:creationId xmlns:a16="http://schemas.microsoft.com/office/drawing/2014/main" id="{485BE0E3-8BFC-D946-8CBE-97C08C9C9527}"/>
              </a:ext>
            </a:extLst>
          </p:cNvPr>
          <p:cNvCxnSpPr>
            <a:cxnSpLocks/>
          </p:cNvCxnSpPr>
          <p:nvPr/>
        </p:nvCxnSpPr>
        <p:spPr>
          <a:xfrm flipH="1">
            <a:off x="337213" y="593901"/>
            <a:ext cx="599911"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Logo&#10;&#10;Description automatically generated">
            <a:extLst>
              <a:ext uri="{FF2B5EF4-FFF2-40B4-BE49-F238E27FC236}">
                <a16:creationId xmlns:a16="http://schemas.microsoft.com/office/drawing/2014/main" id="{4074E318-3A6C-C679-4ED4-645B27717F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pic>
        <p:nvPicPr>
          <p:cNvPr id="5" name="Picture 4" descr="A screen shot of a video conference&#10;&#10;Description automatically generated">
            <a:extLst>
              <a:ext uri="{FF2B5EF4-FFF2-40B4-BE49-F238E27FC236}">
                <a16:creationId xmlns:a16="http://schemas.microsoft.com/office/drawing/2014/main" id="{884C1595-EA98-A61A-3CA6-AE618C518D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986" y="3329796"/>
            <a:ext cx="4377465" cy="3356661"/>
          </a:xfrm>
          <a:prstGeom prst="rect">
            <a:avLst/>
          </a:prstGeom>
        </p:spPr>
      </p:pic>
      <p:sp>
        <p:nvSpPr>
          <p:cNvPr id="8" name="Rectangle 7">
            <a:extLst>
              <a:ext uri="{FF2B5EF4-FFF2-40B4-BE49-F238E27FC236}">
                <a16:creationId xmlns:a16="http://schemas.microsoft.com/office/drawing/2014/main" id="{2CCA6875-4FDC-A7ED-291B-95A462FBB9AC}"/>
              </a:ext>
            </a:extLst>
          </p:cNvPr>
          <p:cNvSpPr/>
          <p:nvPr/>
        </p:nvSpPr>
        <p:spPr>
          <a:xfrm>
            <a:off x="6721410" y="1"/>
            <a:ext cx="1647894" cy="6857999"/>
          </a:xfrm>
          <a:prstGeom prst="rect">
            <a:avLst/>
          </a:prstGeom>
          <a:gradFill>
            <a:gsLst>
              <a:gs pos="0">
                <a:schemeClr val="bg1">
                  <a:alpha val="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6" name="TextBox 25">
            <a:extLst>
              <a:ext uri="{FF2B5EF4-FFF2-40B4-BE49-F238E27FC236}">
                <a16:creationId xmlns:a16="http://schemas.microsoft.com/office/drawing/2014/main" id="{3CD8176C-4B73-6A72-55A3-13BE485564EB}"/>
              </a:ext>
            </a:extLst>
          </p:cNvPr>
          <p:cNvSpPr txBox="1"/>
          <p:nvPr/>
        </p:nvSpPr>
        <p:spPr>
          <a:xfrm>
            <a:off x="1716083" y="365970"/>
            <a:ext cx="10002243" cy="923330"/>
          </a:xfrm>
          <a:prstGeom prst="rect">
            <a:avLst/>
          </a:prstGeom>
          <a:noFill/>
        </p:spPr>
        <p:txBody>
          <a:bodyPr wrap="square" rtlCol="0">
            <a:spAutoFit/>
          </a:bodyPr>
          <a:lstStyle/>
          <a:p>
            <a:pPr algn="r">
              <a:lnSpc>
                <a:spcPct val="90000"/>
              </a:lnSpc>
            </a:pPr>
            <a:r>
              <a:rPr lang="en-GB" sz="3600" dirty="0" err="1">
                <a:solidFill>
                  <a:schemeClr val="tx2"/>
                </a:solidFill>
              </a:rPr>
              <a:t>Erhöhen</a:t>
            </a:r>
            <a:r>
              <a:rPr lang="en-GB" sz="3600" dirty="0">
                <a:solidFill>
                  <a:schemeClr val="tx2"/>
                </a:solidFill>
              </a:rPr>
              <a:t> Sie die </a:t>
            </a:r>
            <a:r>
              <a:rPr lang="en-GB" sz="3600" dirty="0" err="1">
                <a:solidFill>
                  <a:schemeClr val="tx2"/>
                </a:solidFill>
              </a:rPr>
              <a:t>Auslastungsrate</a:t>
            </a:r>
            <a:br>
              <a:rPr lang="en-GB" sz="3600" dirty="0">
                <a:solidFill>
                  <a:schemeClr val="tx2"/>
                </a:solidFill>
              </a:rPr>
            </a:br>
            <a:r>
              <a:rPr lang="en-GB" sz="2400" dirty="0" err="1">
                <a:solidFill>
                  <a:schemeClr val="tx2"/>
                </a:solidFill>
              </a:rPr>
              <a:t>Ihrer</a:t>
            </a:r>
            <a:r>
              <a:rPr lang="en-GB" sz="2400" dirty="0">
                <a:solidFill>
                  <a:schemeClr val="tx2"/>
                </a:solidFill>
              </a:rPr>
              <a:t> </a:t>
            </a:r>
            <a:r>
              <a:rPr lang="en-GB" sz="2400" dirty="0" err="1">
                <a:solidFill>
                  <a:schemeClr val="tx2"/>
                </a:solidFill>
              </a:rPr>
              <a:t>Räume</a:t>
            </a:r>
            <a:r>
              <a:rPr lang="en-GB" sz="2400" dirty="0">
                <a:solidFill>
                  <a:schemeClr val="tx2"/>
                </a:solidFill>
              </a:rPr>
              <a:t>!</a:t>
            </a:r>
          </a:p>
        </p:txBody>
      </p:sp>
      <p:sp>
        <p:nvSpPr>
          <p:cNvPr id="19" name="Title 1">
            <a:extLst>
              <a:ext uri="{FF2B5EF4-FFF2-40B4-BE49-F238E27FC236}">
                <a16:creationId xmlns:a16="http://schemas.microsoft.com/office/drawing/2014/main" id="{B8F56BE5-2725-F1A1-D02F-883F97F5A0CE}"/>
              </a:ext>
            </a:extLst>
          </p:cNvPr>
          <p:cNvSpPr txBox="1">
            <a:spLocks/>
          </p:cNvSpPr>
          <p:nvPr/>
        </p:nvSpPr>
        <p:spPr>
          <a:xfrm>
            <a:off x="8369304" y="2000105"/>
            <a:ext cx="3530596" cy="3918701"/>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r>
              <a:rPr lang="en-GB" sz="1600" dirty="0"/>
              <a:t>Room Display </a:t>
            </a:r>
            <a:r>
              <a:rPr lang="en-GB" sz="1600" dirty="0" err="1"/>
              <a:t>bietet</a:t>
            </a:r>
            <a:r>
              <a:rPr lang="en-GB" sz="1600" dirty="0"/>
              <a:t> </a:t>
            </a:r>
            <a:r>
              <a:rPr lang="en-GB" sz="1600" dirty="0" err="1"/>
              <a:t>eine</a:t>
            </a:r>
            <a:r>
              <a:rPr lang="en-GB" sz="1600" dirty="0"/>
              <a:t> </a:t>
            </a:r>
            <a:r>
              <a:rPr lang="en-GB" sz="1600" dirty="0" err="1"/>
              <a:t>praktische</a:t>
            </a:r>
            <a:r>
              <a:rPr lang="en-GB" sz="1600" dirty="0"/>
              <a:t> </a:t>
            </a:r>
            <a:r>
              <a:rPr lang="en-GB" sz="1600" dirty="0" err="1"/>
              <a:t>Lösung</a:t>
            </a:r>
            <a:r>
              <a:rPr lang="en-GB" sz="1600" dirty="0"/>
              <a:t> für die </a:t>
            </a:r>
            <a:r>
              <a:rPr lang="en-GB" sz="1600" dirty="0" err="1"/>
              <a:t>nahtlose</a:t>
            </a:r>
            <a:r>
              <a:rPr lang="en-GB" sz="1600" dirty="0"/>
              <a:t> </a:t>
            </a:r>
            <a:r>
              <a:rPr lang="en-GB" sz="1600" dirty="0" err="1"/>
              <a:t>Verwaltung</a:t>
            </a:r>
            <a:r>
              <a:rPr lang="en-GB" sz="1600" dirty="0"/>
              <a:t> von </a:t>
            </a:r>
            <a:r>
              <a:rPr lang="en-GB" sz="1600" dirty="0" err="1"/>
              <a:t>Besprechungsräumen</a:t>
            </a:r>
            <a:r>
              <a:rPr lang="en-GB" sz="1600" dirty="0"/>
              <a:t> und </a:t>
            </a:r>
            <a:r>
              <a:rPr lang="en-GB" sz="1600" dirty="0" err="1"/>
              <a:t>Konferenzbereichen</a:t>
            </a:r>
            <a:r>
              <a:rPr lang="en-GB" sz="1600" dirty="0"/>
              <a:t>.</a:t>
            </a:r>
            <a:endParaRPr lang="en-GB" dirty="0"/>
          </a:p>
          <a:p>
            <a:endParaRPr lang="en-GB" dirty="0"/>
          </a:p>
          <a:p>
            <a:r>
              <a:rPr lang="en-GB" sz="1600" dirty="0"/>
              <a:t>Mit Room Display </a:t>
            </a:r>
            <a:r>
              <a:rPr lang="en-GB" sz="1600" dirty="0" err="1"/>
              <a:t>können</a:t>
            </a:r>
            <a:r>
              <a:rPr lang="en-GB" sz="1600" dirty="0"/>
              <a:t> Sie </a:t>
            </a:r>
            <a:r>
              <a:rPr lang="en-GB" sz="1600" dirty="0" err="1"/>
              <a:t>mühelos</a:t>
            </a:r>
            <a:r>
              <a:rPr lang="en-GB" sz="1600" dirty="0"/>
              <a:t> die </a:t>
            </a:r>
            <a:r>
              <a:rPr lang="en-GB" sz="1600" dirty="0" err="1"/>
              <a:t>Verfügbarkeit</a:t>
            </a:r>
            <a:r>
              <a:rPr lang="en-GB" sz="1600" dirty="0"/>
              <a:t> von </a:t>
            </a:r>
            <a:r>
              <a:rPr lang="en-GB" sz="1600" dirty="0" err="1"/>
              <a:t>Besprechungsräumen</a:t>
            </a:r>
            <a:r>
              <a:rPr lang="en-GB" sz="1600" dirty="0"/>
              <a:t> </a:t>
            </a:r>
            <a:r>
              <a:rPr lang="en-GB" sz="1600" dirty="0" err="1"/>
              <a:t>abgleichen</a:t>
            </a:r>
            <a:r>
              <a:rPr lang="en-GB" sz="1600" dirty="0"/>
              <a:t>, </a:t>
            </a:r>
            <a:r>
              <a:rPr lang="en-GB" sz="1600" dirty="0" err="1"/>
              <a:t>buchen</a:t>
            </a:r>
            <a:r>
              <a:rPr lang="en-GB" sz="1600" dirty="0"/>
              <a:t> und </a:t>
            </a:r>
            <a:r>
              <a:rPr lang="en-GB" sz="1600" dirty="0" err="1"/>
              <a:t>überwachen</a:t>
            </a:r>
            <a:r>
              <a:rPr lang="en-GB" sz="1600" dirty="0"/>
              <a:t>, egal </a:t>
            </a:r>
            <a:r>
              <a:rPr lang="en-GB" sz="1600" dirty="0" err="1"/>
              <a:t>ob</a:t>
            </a:r>
            <a:r>
              <a:rPr lang="en-GB" sz="1600" dirty="0"/>
              <a:t> Sie </a:t>
            </a:r>
            <a:r>
              <a:rPr lang="en-GB" sz="1600" dirty="0" err="1"/>
              <a:t>Ihren</a:t>
            </a:r>
            <a:r>
              <a:rPr lang="en-GB" sz="1600" dirty="0"/>
              <a:t> </a:t>
            </a:r>
            <a:r>
              <a:rPr lang="en-GB" sz="1600" dirty="0" err="1"/>
              <a:t>OnTime</a:t>
            </a:r>
            <a:r>
              <a:rPr lang="en-GB" sz="1600" dirty="0"/>
              <a:t>-Client </a:t>
            </a:r>
            <a:r>
              <a:rPr lang="en-GB" sz="1600" dirty="0" err="1"/>
              <a:t>verwenden</a:t>
            </a:r>
            <a:r>
              <a:rPr lang="en-GB" sz="1600" dirty="0"/>
              <a:t> </a:t>
            </a:r>
            <a:r>
              <a:rPr lang="en-GB" sz="1600" dirty="0" err="1"/>
              <a:t>oder</a:t>
            </a:r>
            <a:r>
              <a:rPr lang="en-GB" sz="1600" dirty="0"/>
              <a:t> </a:t>
            </a:r>
            <a:r>
              <a:rPr lang="en-GB" sz="1600" dirty="0" err="1"/>
              <a:t>direkt</a:t>
            </a:r>
            <a:r>
              <a:rPr lang="en-GB" sz="1600" dirty="0"/>
              <a:t> </a:t>
            </a:r>
            <a:r>
              <a:rPr lang="en-GB" sz="1600" dirty="0" err="1"/>
              <a:t>mit</a:t>
            </a:r>
            <a:r>
              <a:rPr lang="en-GB" sz="1600" dirty="0"/>
              <a:t> </a:t>
            </a:r>
            <a:r>
              <a:rPr lang="en-GB" sz="1600" dirty="0" err="1"/>
              <a:t>dem</a:t>
            </a:r>
            <a:r>
              <a:rPr lang="en-GB" sz="1600" dirty="0"/>
              <a:t> Display </a:t>
            </a:r>
            <a:r>
              <a:rPr lang="en-GB" sz="1600" dirty="0" err="1"/>
              <a:t>interagieren</a:t>
            </a:r>
            <a:r>
              <a:rPr lang="en-GB" sz="1600" dirty="0"/>
              <a:t>.</a:t>
            </a:r>
          </a:p>
        </p:txBody>
      </p:sp>
    </p:spTree>
    <p:extLst>
      <p:ext uri="{BB962C8B-B14F-4D97-AF65-F5344CB8AC3E}">
        <p14:creationId xmlns:p14="http://schemas.microsoft.com/office/powerpoint/2010/main" val="244954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3E7E74B-6FEE-D247-BA3B-5D715AD6A7B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2728687"/>
          </a:xfrm>
          <a:prstGeom prst="rect">
            <a:avLst/>
          </a:prstGeom>
        </p:spPr>
      </p:pic>
      <p:sp>
        <p:nvSpPr>
          <p:cNvPr id="25" name="Rectangle 24"/>
          <p:cNvSpPr/>
          <p:nvPr/>
        </p:nvSpPr>
        <p:spPr>
          <a:xfrm>
            <a:off x="-1" y="297"/>
            <a:ext cx="12237217" cy="272868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9276AC0-FB14-9A4B-BD27-547806E9536E}"/>
              </a:ext>
            </a:extLst>
          </p:cNvPr>
          <p:cNvSpPr txBox="1"/>
          <p:nvPr/>
        </p:nvSpPr>
        <p:spPr>
          <a:xfrm>
            <a:off x="8436334" y="205569"/>
            <a:ext cx="3562161" cy="341632"/>
          </a:xfrm>
          <a:prstGeom prst="rect">
            <a:avLst/>
          </a:prstGeom>
          <a:noFill/>
        </p:spPr>
        <p:txBody>
          <a:bodyPr wrap="square" rtlCol="0">
            <a:spAutoFit/>
          </a:bodyPr>
          <a:lstStyle/>
          <a:p>
            <a:pPr algn="r">
              <a:lnSpc>
                <a:spcPct val="90000"/>
              </a:lnSpc>
            </a:pPr>
            <a:r>
              <a:rPr lang="en-GB">
                <a:solidFill>
                  <a:schemeClr val="bg1">
                    <a:lumMod val="95000"/>
                  </a:schemeClr>
                </a:solidFill>
                <a:latin typeface="+mj-lt"/>
              </a:rPr>
              <a:t>Shared Desks</a:t>
            </a:r>
          </a:p>
        </p:txBody>
      </p:sp>
      <p:cxnSp>
        <p:nvCxnSpPr>
          <p:cNvPr id="26" name="Straight Connector 25">
            <a:extLst>
              <a:ext uri="{FF2B5EF4-FFF2-40B4-BE49-F238E27FC236}">
                <a16:creationId xmlns:a16="http://schemas.microsoft.com/office/drawing/2014/main" id="{E464CD2B-B514-F748-B84A-42CD4C27DAF7}"/>
              </a:ext>
            </a:extLst>
          </p:cNvPr>
          <p:cNvCxnSpPr>
            <a:cxnSpLocks/>
          </p:cNvCxnSpPr>
          <p:nvPr/>
        </p:nvCxnSpPr>
        <p:spPr>
          <a:xfrm flipH="1">
            <a:off x="11293448" y="544163"/>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4CB83042-FF53-2346-9D07-A934E14CA405}"/>
              </a:ext>
            </a:extLst>
          </p:cNvPr>
          <p:cNvSpPr txBox="1">
            <a:spLocks/>
          </p:cNvSpPr>
          <p:nvPr/>
        </p:nvSpPr>
        <p:spPr>
          <a:xfrm>
            <a:off x="863000" y="1241883"/>
            <a:ext cx="11135495" cy="1143005"/>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marL="285750" indent="-285750">
              <a:buFont typeface="Arial" panose="020B0604020202020204" pitchFamily="34" charset="0"/>
              <a:buChar char="•"/>
              <a:defRPr sz="1800"/>
            </a:pPr>
            <a:r>
              <a:rPr lang="en-US" sz="1800" dirty="0">
                <a:solidFill>
                  <a:schemeClr val="bg1"/>
                </a:solidFill>
                <a:effectLst/>
                <a:ea typeface="Times New Roman" panose="02020603050405020304" pitchFamily="18" charset="0"/>
              </a:rPr>
              <a:t>Wie </a:t>
            </a:r>
            <a:r>
              <a:rPr lang="en-US" sz="1800" dirty="0" err="1">
                <a:solidFill>
                  <a:schemeClr val="bg1"/>
                </a:solidFill>
                <a:effectLst/>
                <a:ea typeface="Times New Roman" panose="02020603050405020304" pitchFamily="18" charset="0"/>
              </a:rPr>
              <a:t>können</a:t>
            </a:r>
            <a:r>
              <a:rPr lang="en-US" sz="1800" dirty="0">
                <a:solidFill>
                  <a:schemeClr val="bg1"/>
                </a:solidFill>
                <a:effectLst/>
                <a:ea typeface="Times New Roman" panose="02020603050405020304" pitchFamily="18" charset="0"/>
              </a:rPr>
              <a:t> </a:t>
            </a:r>
            <a:r>
              <a:rPr lang="en-US" sz="1800" dirty="0" err="1">
                <a:solidFill>
                  <a:schemeClr val="bg1"/>
                </a:solidFill>
                <a:effectLst/>
                <a:ea typeface="Times New Roman" panose="02020603050405020304" pitchFamily="18" charset="0"/>
              </a:rPr>
              <a:t>wir</a:t>
            </a:r>
            <a:r>
              <a:rPr lang="en-US" sz="1800" dirty="0">
                <a:solidFill>
                  <a:schemeClr val="bg1"/>
                </a:solidFill>
                <a:effectLst/>
                <a:ea typeface="Times New Roman" panose="02020603050405020304" pitchFamily="18" charset="0"/>
              </a:rPr>
              <a:t> </a:t>
            </a:r>
            <a:r>
              <a:rPr lang="en-US" sz="1800" dirty="0" err="1">
                <a:solidFill>
                  <a:schemeClr val="bg1"/>
                </a:solidFill>
                <a:effectLst/>
                <a:ea typeface="Times New Roman" panose="02020603050405020304" pitchFamily="18" charset="0"/>
              </a:rPr>
              <a:t>eine</a:t>
            </a:r>
            <a:r>
              <a:rPr lang="en-US" sz="1800" dirty="0">
                <a:solidFill>
                  <a:schemeClr val="bg1"/>
                </a:solidFill>
                <a:effectLst/>
                <a:ea typeface="Times New Roman" panose="02020603050405020304" pitchFamily="18" charset="0"/>
              </a:rPr>
              <a:t> </a:t>
            </a:r>
            <a:r>
              <a:rPr lang="en-US" sz="1800" dirty="0" err="1">
                <a:solidFill>
                  <a:schemeClr val="bg1"/>
                </a:solidFill>
                <a:effectLst/>
                <a:ea typeface="Times New Roman" panose="02020603050405020304" pitchFamily="18" charset="0"/>
              </a:rPr>
              <a:t>Überbelegung</a:t>
            </a:r>
            <a:r>
              <a:rPr lang="en-US" sz="1800" dirty="0">
                <a:solidFill>
                  <a:schemeClr val="bg1"/>
                </a:solidFill>
                <a:effectLst/>
                <a:ea typeface="Times New Roman" panose="02020603050405020304" pitchFamily="18" charset="0"/>
              </a:rPr>
              <a:t> des </a:t>
            </a:r>
            <a:r>
              <a:rPr lang="en-US" sz="1800" dirty="0" err="1">
                <a:solidFill>
                  <a:schemeClr val="bg1"/>
                </a:solidFill>
                <a:effectLst/>
                <a:ea typeface="Times New Roman" panose="02020603050405020304" pitchFamily="18" charset="0"/>
              </a:rPr>
              <a:t>Büros</a:t>
            </a:r>
            <a:r>
              <a:rPr lang="en-US" sz="1800" dirty="0">
                <a:solidFill>
                  <a:schemeClr val="bg1"/>
                </a:solidFill>
                <a:effectLst/>
                <a:ea typeface="Times New Roman" panose="02020603050405020304" pitchFamily="18" charset="0"/>
              </a:rPr>
              <a:t> </a:t>
            </a:r>
            <a:r>
              <a:rPr lang="en-US" sz="1800" dirty="0" err="1">
                <a:solidFill>
                  <a:schemeClr val="bg1"/>
                </a:solidFill>
                <a:effectLst/>
                <a:ea typeface="Times New Roman" panose="02020603050405020304" pitchFamily="18" charset="0"/>
              </a:rPr>
              <a:t>vermeiden</a:t>
            </a:r>
            <a:r>
              <a:rPr lang="en-US" sz="1800" dirty="0">
                <a:solidFill>
                  <a:schemeClr val="bg1"/>
                </a:solidFill>
                <a:effectLst/>
                <a:ea typeface="Times New Roman" panose="02020603050405020304" pitchFamily="18" charset="0"/>
              </a:rPr>
              <a:t>?</a:t>
            </a:r>
          </a:p>
          <a:p>
            <a:pPr marL="285750" indent="-285750">
              <a:buFont typeface="Arial" panose="020B0604020202020204" pitchFamily="34" charset="0"/>
              <a:buChar char="•"/>
              <a:defRPr sz="1800"/>
            </a:pPr>
            <a:r>
              <a:rPr lang="en-US" sz="1800" dirty="0">
                <a:solidFill>
                  <a:schemeClr val="bg1"/>
                </a:solidFill>
                <a:effectLst/>
                <a:ea typeface="Times New Roman" panose="02020603050405020304" pitchFamily="18" charset="0"/>
              </a:rPr>
              <a:t>Wie </a:t>
            </a:r>
            <a:r>
              <a:rPr lang="en-US" sz="1800" dirty="0" err="1">
                <a:solidFill>
                  <a:schemeClr val="bg1"/>
                </a:solidFill>
                <a:effectLst/>
                <a:ea typeface="Times New Roman" panose="02020603050405020304" pitchFamily="18" charset="0"/>
              </a:rPr>
              <a:t>können</a:t>
            </a:r>
            <a:r>
              <a:rPr lang="en-US" sz="1800" dirty="0">
                <a:solidFill>
                  <a:schemeClr val="bg1"/>
                </a:solidFill>
                <a:effectLst/>
                <a:ea typeface="Times New Roman" panose="02020603050405020304" pitchFamily="18" charset="0"/>
              </a:rPr>
              <a:t> </a:t>
            </a:r>
            <a:r>
              <a:rPr lang="en-US" sz="1800" dirty="0" err="1">
                <a:solidFill>
                  <a:schemeClr val="bg1"/>
                </a:solidFill>
                <a:effectLst/>
                <a:ea typeface="Times New Roman" panose="02020603050405020304" pitchFamily="18" charset="0"/>
              </a:rPr>
              <a:t>wir</a:t>
            </a:r>
            <a:r>
              <a:rPr lang="en-US" sz="1800" dirty="0">
                <a:solidFill>
                  <a:schemeClr val="bg1"/>
                </a:solidFill>
                <a:effectLst/>
                <a:ea typeface="Times New Roman" panose="02020603050405020304" pitchFamily="18" charset="0"/>
              </a:rPr>
              <a:t> </a:t>
            </a:r>
            <a:r>
              <a:rPr lang="en-US" sz="1800" dirty="0" err="1">
                <a:solidFill>
                  <a:schemeClr val="bg1"/>
                </a:solidFill>
                <a:effectLst/>
                <a:ea typeface="Times New Roman" panose="02020603050405020304" pitchFamily="18" charset="0"/>
              </a:rPr>
              <a:t>ein</a:t>
            </a:r>
            <a:r>
              <a:rPr lang="en-US" sz="1800" dirty="0">
                <a:solidFill>
                  <a:schemeClr val="bg1"/>
                </a:solidFill>
                <a:effectLst/>
                <a:ea typeface="Times New Roman" panose="02020603050405020304" pitchFamily="18" charset="0"/>
              </a:rPr>
              <a:t> </a:t>
            </a:r>
            <a:r>
              <a:rPr lang="en-US" sz="1800" dirty="0" err="1">
                <a:solidFill>
                  <a:schemeClr val="bg1"/>
                </a:solidFill>
                <a:effectLst/>
                <a:ea typeface="Times New Roman" panose="02020603050405020304" pitchFamily="18" charset="0"/>
              </a:rPr>
              <a:t>hybrides</a:t>
            </a:r>
            <a:r>
              <a:rPr lang="en-US" sz="1800" dirty="0">
                <a:solidFill>
                  <a:schemeClr val="bg1"/>
                </a:solidFill>
                <a:effectLst/>
                <a:ea typeface="Times New Roman" panose="02020603050405020304" pitchFamily="18" charset="0"/>
              </a:rPr>
              <a:t> </a:t>
            </a:r>
            <a:r>
              <a:rPr lang="en-US" sz="1800" dirty="0" err="1">
                <a:solidFill>
                  <a:schemeClr val="bg1"/>
                </a:solidFill>
                <a:effectLst/>
                <a:ea typeface="Times New Roman" panose="02020603050405020304" pitchFamily="18" charset="0"/>
              </a:rPr>
              <a:t>Arbeitskonzept</a:t>
            </a:r>
            <a:r>
              <a:rPr lang="en-US" sz="1800" dirty="0">
                <a:solidFill>
                  <a:schemeClr val="bg1"/>
                </a:solidFill>
                <a:effectLst/>
                <a:ea typeface="Times New Roman" panose="02020603050405020304" pitchFamily="18" charset="0"/>
              </a:rPr>
              <a:t> </a:t>
            </a:r>
            <a:r>
              <a:rPr lang="en-US" sz="1800" dirty="0" err="1">
                <a:solidFill>
                  <a:schemeClr val="bg1"/>
                </a:solidFill>
                <a:effectLst/>
                <a:ea typeface="Times New Roman" panose="02020603050405020304" pitchFamily="18" charset="0"/>
              </a:rPr>
              <a:t>umsetzen</a:t>
            </a:r>
            <a:r>
              <a:rPr lang="en-US" sz="1800" dirty="0">
                <a:solidFill>
                  <a:schemeClr val="bg1"/>
                </a:solidFill>
                <a:effectLst/>
                <a:ea typeface="Times New Roman" panose="02020603050405020304" pitchFamily="18" charset="0"/>
              </a:rPr>
              <a:t>, </a:t>
            </a:r>
            <a:r>
              <a:rPr lang="en-US" sz="1800" dirty="0" err="1">
                <a:solidFill>
                  <a:schemeClr val="bg1"/>
                </a:solidFill>
                <a:effectLst/>
                <a:ea typeface="Times New Roman" panose="02020603050405020304" pitchFamily="18" charset="0"/>
              </a:rPr>
              <a:t>ohne</a:t>
            </a:r>
            <a:r>
              <a:rPr lang="en-US" sz="1800" dirty="0">
                <a:solidFill>
                  <a:schemeClr val="bg1"/>
                </a:solidFill>
                <a:effectLst/>
                <a:ea typeface="Times New Roman" panose="02020603050405020304" pitchFamily="18" charset="0"/>
              </a:rPr>
              <a:t> </a:t>
            </a:r>
            <a:r>
              <a:rPr lang="en-US" sz="1800" dirty="0" err="1">
                <a:solidFill>
                  <a:schemeClr val="bg1"/>
                </a:solidFill>
                <a:effectLst/>
                <a:ea typeface="Times New Roman" panose="02020603050405020304" pitchFamily="18" charset="0"/>
              </a:rPr>
              <a:t>uns</a:t>
            </a:r>
            <a:r>
              <a:rPr lang="en-US" sz="1800" dirty="0">
                <a:solidFill>
                  <a:schemeClr val="bg1"/>
                </a:solidFill>
                <a:effectLst/>
                <a:ea typeface="Times New Roman" panose="02020603050405020304" pitchFamily="18" charset="0"/>
              </a:rPr>
              <a:t> </a:t>
            </a:r>
            <a:r>
              <a:rPr lang="en-US" sz="1800" dirty="0" err="1">
                <a:solidFill>
                  <a:schemeClr val="bg1"/>
                </a:solidFill>
                <a:effectLst/>
                <a:ea typeface="Times New Roman" panose="02020603050405020304" pitchFamily="18" charset="0"/>
              </a:rPr>
              <a:t>zu</a:t>
            </a:r>
            <a:r>
              <a:rPr lang="en-US" sz="1800" dirty="0">
                <a:solidFill>
                  <a:schemeClr val="bg1"/>
                </a:solidFill>
                <a:effectLst/>
                <a:ea typeface="Times New Roman" panose="02020603050405020304" pitchFamily="18" charset="0"/>
              </a:rPr>
              <a:t> </a:t>
            </a:r>
            <a:r>
              <a:rPr lang="en-US" sz="1800" dirty="0" err="1">
                <a:solidFill>
                  <a:schemeClr val="bg1"/>
                </a:solidFill>
                <a:effectLst/>
                <a:ea typeface="Times New Roman" panose="02020603050405020304" pitchFamily="18" charset="0"/>
              </a:rPr>
              <a:t>viel</a:t>
            </a:r>
            <a:r>
              <a:rPr lang="en-US" sz="1800" dirty="0">
                <a:solidFill>
                  <a:schemeClr val="bg1"/>
                </a:solidFill>
                <a:effectLst/>
                <a:ea typeface="Times New Roman" panose="02020603050405020304" pitchFamily="18" charset="0"/>
              </a:rPr>
              <a:t> </a:t>
            </a:r>
            <a:r>
              <a:rPr lang="en-US" sz="1800" dirty="0" err="1">
                <a:solidFill>
                  <a:schemeClr val="bg1"/>
                </a:solidFill>
                <a:effectLst/>
                <a:ea typeface="Times New Roman" panose="02020603050405020304" pitchFamily="18" charset="0"/>
              </a:rPr>
              <a:t>manuelle</a:t>
            </a:r>
            <a:r>
              <a:rPr lang="en-US" sz="1800" dirty="0">
                <a:solidFill>
                  <a:schemeClr val="bg1"/>
                </a:solidFill>
                <a:effectLst/>
                <a:ea typeface="Times New Roman" panose="02020603050405020304" pitchFamily="18" charset="0"/>
              </a:rPr>
              <a:t> Arbeit </a:t>
            </a:r>
            <a:r>
              <a:rPr lang="en-US" sz="1800" dirty="0" err="1">
                <a:solidFill>
                  <a:schemeClr val="bg1"/>
                </a:solidFill>
                <a:effectLst/>
                <a:ea typeface="Times New Roman" panose="02020603050405020304" pitchFamily="18" charset="0"/>
              </a:rPr>
              <a:t>aufzuhalsen</a:t>
            </a:r>
            <a:r>
              <a:rPr lang="en-US" sz="1800" dirty="0">
                <a:solidFill>
                  <a:schemeClr val="bg1"/>
                </a:solidFill>
                <a:effectLst/>
                <a:ea typeface="Times New Roman" panose="02020603050405020304" pitchFamily="18" charset="0"/>
              </a:rPr>
              <a:t>?</a:t>
            </a:r>
          </a:p>
        </p:txBody>
      </p:sp>
      <p:sp>
        <p:nvSpPr>
          <p:cNvPr id="31" name="TextBox 30">
            <a:extLst>
              <a:ext uri="{FF2B5EF4-FFF2-40B4-BE49-F238E27FC236}">
                <a16:creationId xmlns:a16="http://schemas.microsoft.com/office/drawing/2014/main" id="{F97B219F-9945-BC4F-9A29-510543DEBB73}"/>
              </a:ext>
            </a:extLst>
          </p:cNvPr>
          <p:cNvSpPr txBox="1"/>
          <p:nvPr/>
        </p:nvSpPr>
        <p:spPr>
          <a:xfrm>
            <a:off x="863000" y="520391"/>
            <a:ext cx="10466000" cy="590931"/>
          </a:xfrm>
          <a:prstGeom prst="rect">
            <a:avLst/>
          </a:prstGeom>
          <a:noFill/>
        </p:spPr>
        <p:txBody>
          <a:bodyPr wrap="square" rtlCol="0">
            <a:spAutoFit/>
          </a:bodyPr>
          <a:lstStyle/>
          <a:p>
            <a:pPr>
              <a:lnSpc>
                <a:spcPct val="90000"/>
              </a:lnSpc>
            </a:pPr>
            <a:r>
              <a:rPr lang="en-GB" sz="3600" dirty="0" err="1">
                <a:solidFill>
                  <a:schemeClr val="bg1"/>
                </a:solidFill>
              </a:rPr>
              <a:t>Herausforderungen</a:t>
            </a:r>
            <a:r>
              <a:rPr lang="en-GB" sz="3600" dirty="0">
                <a:solidFill>
                  <a:schemeClr val="bg1"/>
                </a:solidFill>
              </a:rPr>
              <a:t> am </a:t>
            </a:r>
            <a:r>
              <a:rPr lang="en-GB" sz="3600" dirty="0" err="1">
                <a:solidFill>
                  <a:schemeClr val="bg1"/>
                </a:solidFill>
              </a:rPr>
              <a:t>hybriden</a:t>
            </a:r>
            <a:r>
              <a:rPr lang="en-GB" sz="3600" dirty="0">
                <a:solidFill>
                  <a:schemeClr val="bg1"/>
                </a:solidFill>
              </a:rPr>
              <a:t> </a:t>
            </a:r>
            <a:r>
              <a:rPr lang="en-GB" sz="3600" dirty="0" err="1">
                <a:solidFill>
                  <a:schemeClr val="bg1"/>
                </a:solidFill>
              </a:rPr>
              <a:t>Arbeitsplatz</a:t>
            </a:r>
            <a:endParaRPr lang="en-GB" sz="3600" dirty="0">
              <a:solidFill>
                <a:schemeClr val="bg1"/>
              </a:solidFill>
            </a:endParaRPr>
          </a:p>
        </p:txBody>
      </p:sp>
      <p:sp>
        <p:nvSpPr>
          <p:cNvPr id="28" name="Title 1">
            <a:extLst>
              <a:ext uri="{FF2B5EF4-FFF2-40B4-BE49-F238E27FC236}">
                <a16:creationId xmlns:a16="http://schemas.microsoft.com/office/drawing/2014/main" id="{42B32BE6-C752-C24F-A0C6-69C2A4FADDF3}"/>
              </a:ext>
            </a:extLst>
          </p:cNvPr>
          <p:cNvSpPr txBox="1">
            <a:spLocks/>
          </p:cNvSpPr>
          <p:nvPr/>
        </p:nvSpPr>
        <p:spPr>
          <a:xfrm>
            <a:off x="632993" y="5886442"/>
            <a:ext cx="3258562" cy="298287"/>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spcAft>
                <a:spcPts val="1200"/>
              </a:spcAft>
            </a:pPr>
            <a:r>
              <a:rPr lang="en-GB" sz="1200" dirty="0" err="1"/>
              <a:t>Schreibtische</a:t>
            </a:r>
            <a:r>
              <a:rPr lang="en-GB" sz="1200" dirty="0"/>
              <a:t> </a:t>
            </a:r>
            <a:r>
              <a:rPr lang="en-GB" sz="1200" dirty="0" err="1"/>
              <a:t>suchen</a:t>
            </a:r>
            <a:r>
              <a:rPr lang="en-GB" sz="1200" dirty="0"/>
              <a:t> und </a:t>
            </a:r>
            <a:r>
              <a:rPr lang="en-GB" sz="1200" dirty="0" err="1"/>
              <a:t>buchen</a:t>
            </a:r>
            <a:endParaRPr lang="en-GB" sz="1200" dirty="0"/>
          </a:p>
        </p:txBody>
      </p:sp>
      <p:sp>
        <p:nvSpPr>
          <p:cNvPr id="29" name="Title 1">
            <a:extLst>
              <a:ext uri="{FF2B5EF4-FFF2-40B4-BE49-F238E27FC236}">
                <a16:creationId xmlns:a16="http://schemas.microsoft.com/office/drawing/2014/main" id="{7BD72A6C-7E12-9342-A3A7-74A32B2CA59F}"/>
              </a:ext>
            </a:extLst>
          </p:cNvPr>
          <p:cNvSpPr txBox="1">
            <a:spLocks/>
          </p:cNvSpPr>
          <p:nvPr/>
        </p:nvSpPr>
        <p:spPr>
          <a:xfrm>
            <a:off x="6367610" y="5886442"/>
            <a:ext cx="3753746" cy="298287"/>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spcAft>
                <a:spcPts val="1200"/>
              </a:spcAft>
            </a:pPr>
            <a:r>
              <a:rPr lang="en-GB" sz="1200" dirty="0" err="1"/>
              <a:t>Verfügbarkeit</a:t>
            </a:r>
            <a:r>
              <a:rPr lang="en-GB" sz="1200" dirty="0"/>
              <a:t> von </a:t>
            </a:r>
            <a:r>
              <a:rPr lang="en-GB" sz="1200" dirty="0" err="1"/>
              <a:t>Arbeitsplätzen</a:t>
            </a:r>
            <a:r>
              <a:rPr lang="en-GB" sz="1200" dirty="0"/>
              <a:t> </a:t>
            </a:r>
            <a:r>
              <a:rPr lang="en-GB" sz="1200" dirty="0" err="1"/>
              <a:t>anzeigen</a:t>
            </a:r>
            <a:endParaRPr lang="en-GB" sz="1200" dirty="0"/>
          </a:p>
        </p:txBody>
      </p:sp>
      <p:pic>
        <p:nvPicPr>
          <p:cNvPr id="32" name="Picture 31">
            <a:extLst>
              <a:ext uri="{FF2B5EF4-FFF2-40B4-BE49-F238E27FC236}">
                <a16:creationId xmlns:a16="http://schemas.microsoft.com/office/drawing/2014/main" id="{A2BD8CAF-0232-2B48-9D27-3D93580E3E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67610" y="2511586"/>
            <a:ext cx="5187459" cy="3242161"/>
          </a:xfrm>
          <a:prstGeom prst="rect">
            <a:avLst/>
          </a:prstGeom>
          <a:ln>
            <a:solidFill>
              <a:srgbClr val="0073C6"/>
            </a:solid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290FF3BB-A515-E240-BB75-AEDA7FBE44A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066" y="2518311"/>
            <a:ext cx="5165935" cy="3228709"/>
          </a:xfrm>
          <a:prstGeom prst="rect">
            <a:avLst/>
          </a:prstGeom>
          <a:ln>
            <a:solidFill>
              <a:srgbClr val="0073C6"/>
            </a:solidFill>
          </a:ln>
          <a:effectLst>
            <a:outerShdw blurRad="292100" dist="139700" dir="2700000" algn="tl" rotWithShape="0">
              <a:srgbClr val="333333">
                <a:alpha val="65000"/>
              </a:srgbClr>
            </a:outerShdw>
          </a:effectLst>
        </p:spPr>
      </p:pic>
      <p:pic>
        <p:nvPicPr>
          <p:cNvPr id="2" name="Picture 1" descr="Logo&#10;&#10;Description automatically generated">
            <a:extLst>
              <a:ext uri="{FF2B5EF4-FFF2-40B4-BE49-F238E27FC236}">
                <a16:creationId xmlns:a16="http://schemas.microsoft.com/office/drawing/2014/main" id="{18D55D14-DE40-1978-3290-58F7A8A0F9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Tree>
    <p:extLst>
      <p:ext uri="{BB962C8B-B14F-4D97-AF65-F5344CB8AC3E}">
        <p14:creationId xmlns:p14="http://schemas.microsoft.com/office/powerpoint/2010/main" val="243018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preparing food in a kitchen&#10;&#10;Description automatically generated">
            <a:extLst>
              <a:ext uri="{FF2B5EF4-FFF2-40B4-BE49-F238E27FC236}">
                <a16:creationId xmlns:a16="http://schemas.microsoft.com/office/drawing/2014/main" id="{7E84ACD6-382E-2043-AA5B-60F7A1D8ED7C}"/>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p:pic>
      <p:sp>
        <p:nvSpPr>
          <p:cNvPr id="17" name="Rectangle 16"/>
          <p:cNvSpPr/>
          <p:nvPr/>
        </p:nvSpPr>
        <p:spPr>
          <a:xfrm>
            <a:off x="0" y="4136571"/>
            <a:ext cx="5081588" cy="2721429"/>
          </a:xfrm>
          <a:prstGeom prst="rect">
            <a:avLst/>
          </a:prstGeom>
          <a:gradFill flip="none" rotWithShape="1">
            <a:gsLst>
              <a:gs pos="0">
                <a:schemeClr val="accent1">
                  <a:alpha val="0"/>
                </a:schemeClr>
              </a:gs>
              <a:gs pos="100000">
                <a:schemeClr val="accent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779750D-D0D7-AC41-8A7C-1827F14C2061}"/>
              </a:ext>
            </a:extLst>
          </p:cNvPr>
          <p:cNvSpPr txBox="1"/>
          <p:nvPr/>
        </p:nvSpPr>
        <p:spPr>
          <a:xfrm>
            <a:off x="6096001" y="882758"/>
            <a:ext cx="5197448" cy="1089529"/>
          </a:xfrm>
          <a:prstGeom prst="rect">
            <a:avLst/>
          </a:prstGeom>
          <a:noFill/>
        </p:spPr>
        <p:txBody>
          <a:bodyPr wrap="square" rtlCol="0">
            <a:spAutoFit/>
          </a:bodyPr>
          <a:lstStyle/>
          <a:p>
            <a:pPr>
              <a:lnSpc>
                <a:spcPct val="90000"/>
              </a:lnSpc>
            </a:pPr>
            <a:r>
              <a:rPr lang="en-GB" sz="3600" dirty="0" err="1">
                <a:solidFill>
                  <a:schemeClr val="tx2"/>
                </a:solidFill>
              </a:rPr>
              <a:t>Bewirtungsabläufe</a:t>
            </a:r>
            <a:r>
              <a:rPr lang="en-GB" sz="3600" dirty="0">
                <a:solidFill>
                  <a:schemeClr val="tx2"/>
                </a:solidFill>
              </a:rPr>
              <a:t> </a:t>
            </a:r>
            <a:r>
              <a:rPr lang="en-GB" sz="3600" dirty="0" err="1">
                <a:solidFill>
                  <a:schemeClr val="tx2"/>
                </a:solidFill>
              </a:rPr>
              <a:t>optimieren</a:t>
            </a:r>
            <a:endParaRPr lang="en-GB" sz="3600" dirty="0">
              <a:solidFill>
                <a:schemeClr val="tx2"/>
              </a:solidFill>
            </a:endParaRPr>
          </a:p>
        </p:txBody>
      </p:sp>
      <p:sp>
        <p:nvSpPr>
          <p:cNvPr id="16" name="Title 1">
            <a:extLst>
              <a:ext uri="{FF2B5EF4-FFF2-40B4-BE49-F238E27FC236}">
                <a16:creationId xmlns:a16="http://schemas.microsoft.com/office/drawing/2014/main" id="{A35E1F9F-E000-0640-94D4-336FA5D77E99}"/>
              </a:ext>
            </a:extLst>
          </p:cNvPr>
          <p:cNvSpPr txBox="1">
            <a:spLocks/>
          </p:cNvSpPr>
          <p:nvPr/>
        </p:nvSpPr>
        <p:spPr>
          <a:xfrm>
            <a:off x="6084788" y="3081741"/>
            <a:ext cx="5573812" cy="1543564"/>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defRPr sz="1800"/>
            </a:pPr>
            <a:r>
              <a:rPr lang="en-GB" sz="2000" dirty="0"/>
              <a:t>Die </a:t>
            </a:r>
            <a:r>
              <a:rPr lang="en-GB" sz="2000" dirty="0" err="1"/>
              <a:t>zentrale</a:t>
            </a:r>
            <a:r>
              <a:rPr lang="en-GB" sz="2000" dirty="0"/>
              <a:t> </a:t>
            </a:r>
            <a:r>
              <a:rPr lang="en-GB" sz="2000" dirty="0" err="1"/>
              <a:t>Anlaufstelle</a:t>
            </a:r>
            <a:r>
              <a:rPr lang="en-GB" sz="2000" dirty="0"/>
              <a:t> der Organisation für die </a:t>
            </a:r>
            <a:r>
              <a:rPr lang="en-GB" sz="2000" dirty="0" err="1"/>
              <a:t>Verwaltung</a:t>
            </a:r>
            <a:r>
              <a:rPr lang="en-GB" sz="2000" dirty="0"/>
              <a:t> der </a:t>
            </a:r>
            <a:r>
              <a:rPr lang="en-GB" sz="2000" dirty="0" err="1"/>
              <a:t>Verpflegung</a:t>
            </a:r>
            <a:r>
              <a:rPr lang="en-GB" sz="2000" dirty="0"/>
              <a:t> </a:t>
            </a:r>
            <a:r>
              <a:rPr lang="en-GB" sz="2000" dirty="0" err="1"/>
              <a:t>innerhalb</a:t>
            </a:r>
            <a:r>
              <a:rPr lang="en-GB" sz="2000" dirty="0"/>
              <a:t> der Organisation, die für alle </a:t>
            </a:r>
            <a:r>
              <a:rPr lang="en-GB" sz="2000" dirty="0" err="1"/>
              <a:t>Beteiligten</a:t>
            </a:r>
            <a:r>
              <a:rPr lang="en-GB" sz="2000" dirty="0"/>
              <a:t> </a:t>
            </a:r>
            <a:r>
              <a:rPr lang="en-GB" sz="2000" dirty="0" err="1"/>
              <a:t>einfach</a:t>
            </a:r>
            <a:r>
              <a:rPr lang="en-GB" sz="2000" dirty="0"/>
              <a:t> und </a:t>
            </a:r>
            <a:r>
              <a:rPr lang="en-GB" sz="2000" dirty="0" err="1"/>
              <a:t>zeitsparend</a:t>
            </a:r>
            <a:r>
              <a:rPr lang="en-GB" sz="2000" dirty="0"/>
              <a:t> </a:t>
            </a:r>
            <a:r>
              <a:rPr lang="en-GB" sz="2000" dirty="0" err="1"/>
              <a:t>ist</a:t>
            </a:r>
            <a:r>
              <a:rPr lang="en-GB" sz="2000" dirty="0"/>
              <a:t>.</a:t>
            </a:r>
            <a:endParaRPr lang="en-GB" sz="2000" dirty="0">
              <a:ea typeface="Open Sans Light"/>
              <a:cs typeface="Open Sans Light"/>
              <a:sym typeface="Open Sans"/>
            </a:endParaRPr>
          </a:p>
        </p:txBody>
      </p:sp>
      <p:sp>
        <p:nvSpPr>
          <p:cNvPr id="19" name="Rounded Rectangle 18">
            <a:extLst>
              <a:ext uri="{FF2B5EF4-FFF2-40B4-BE49-F238E27FC236}">
                <a16:creationId xmlns:a16="http://schemas.microsoft.com/office/drawing/2014/main" id="{B95661D2-6BD5-F64E-A9B4-D55E734250E3}"/>
              </a:ext>
            </a:extLst>
          </p:cNvPr>
          <p:cNvSpPr/>
          <p:nvPr/>
        </p:nvSpPr>
        <p:spPr>
          <a:xfrm>
            <a:off x="6163443" y="2336731"/>
            <a:ext cx="864952" cy="475823"/>
          </a:xfrm>
          <a:prstGeom prst="roundRect">
            <a:avLst/>
          </a:prstGeom>
          <a:solidFill>
            <a:srgbClr val="00AEE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Neu</a:t>
            </a:r>
          </a:p>
        </p:txBody>
      </p:sp>
      <p:sp>
        <p:nvSpPr>
          <p:cNvPr id="21" name="Rounded Rectangle 20">
            <a:extLst>
              <a:ext uri="{FF2B5EF4-FFF2-40B4-BE49-F238E27FC236}">
                <a16:creationId xmlns:a16="http://schemas.microsoft.com/office/drawing/2014/main" id="{BB5AB739-C43A-D84C-B7C2-2561716A7ABB}"/>
              </a:ext>
            </a:extLst>
          </p:cNvPr>
          <p:cNvSpPr/>
          <p:nvPr/>
        </p:nvSpPr>
        <p:spPr>
          <a:xfrm>
            <a:off x="7247534" y="2336731"/>
            <a:ext cx="898850" cy="475823"/>
          </a:xfrm>
          <a:prstGeom prst="roundRect">
            <a:avLst/>
          </a:prstGeom>
          <a:solidFill>
            <a:srgbClr val="00AEE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err="1"/>
              <a:t>Annehmen</a:t>
            </a:r>
            <a:endParaRPr lang="en-GB" sz="1000" dirty="0"/>
          </a:p>
        </p:txBody>
      </p:sp>
      <p:sp>
        <p:nvSpPr>
          <p:cNvPr id="22" name="Rounded Rectangle 21">
            <a:extLst>
              <a:ext uri="{FF2B5EF4-FFF2-40B4-BE49-F238E27FC236}">
                <a16:creationId xmlns:a16="http://schemas.microsoft.com/office/drawing/2014/main" id="{A0B60AFE-53E9-8F4A-8908-7B20390FC79B}"/>
              </a:ext>
            </a:extLst>
          </p:cNvPr>
          <p:cNvSpPr/>
          <p:nvPr/>
        </p:nvSpPr>
        <p:spPr>
          <a:xfrm>
            <a:off x="8353659" y="2334339"/>
            <a:ext cx="864375" cy="475823"/>
          </a:xfrm>
          <a:prstGeom prst="roundRect">
            <a:avLst/>
          </a:prstGeom>
          <a:solidFill>
            <a:srgbClr val="00AEE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err="1"/>
              <a:t>Servieren</a:t>
            </a:r>
            <a:endParaRPr lang="en-GB" sz="1000" dirty="0"/>
          </a:p>
        </p:txBody>
      </p:sp>
      <p:sp>
        <p:nvSpPr>
          <p:cNvPr id="23" name="Rounded Rectangle 22">
            <a:extLst>
              <a:ext uri="{FF2B5EF4-FFF2-40B4-BE49-F238E27FC236}">
                <a16:creationId xmlns:a16="http://schemas.microsoft.com/office/drawing/2014/main" id="{80E7A111-980E-704D-9E53-E12F4FB58B21}"/>
              </a:ext>
            </a:extLst>
          </p:cNvPr>
          <p:cNvSpPr/>
          <p:nvPr/>
        </p:nvSpPr>
        <p:spPr>
          <a:xfrm>
            <a:off x="9403276" y="2335557"/>
            <a:ext cx="1055431" cy="474605"/>
          </a:xfrm>
          <a:prstGeom prst="roundRect">
            <a:avLst/>
          </a:prstGeom>
          <a:solidFill>
            <a:srgbClr val="00AEE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err="1"/>
              <a:t>Fertigsttellen</a:t>
            </a:r>
            <a:endParaRPr lang="en-GB" sz="1000" dirty="0"/>
          </a:p>
        </p:txBody>
      </p:sp>
      <p:grpSp>
        <p:nvGrpSpPr>
          <p:cNvPr id="24" name="Group 23">
            <a:extLst>
              <a:ext uri="{FF2B5EF4-FFF2-40B4-BE49-F238E27FC236}">
                <a16:creationId xmlns:a16="http://schemas.microsoft.com/office/drawing/2014/main" id="{B02261C3-4BA6-4848-BCDB-1228CD6E3B7B}"/>
              </a:ext>
            </a:extLst>
          </p:cNvPr>
          <p:cNvGrpSpPr/>
          <p:nvPr/>
        </p:nvGrpSpPr>
        <p:grpSpPr>
          <a:xfrm>
            <a:off x="7056967" y="2469980"/>
            <a:ext cx="185241" cy="216697"/>
            <a:chOff x="963156" y="448868"/>
            <a:chExt cx="185241" cy="216697"/>
          </a:xfrm>
          <a:solidFill>
            <a:schemeClr val="bg1">
              <a:lumMod val="85000"/>
            </a:schemeClr>
          </a:solidFill>
        </p:grpSpPr>
        <p:sp>
          <p:nvSpPr>
            <p:cNvPr id="25" name="Right Arrow 24">
              <a:extLst>
                <a:ext uri="{FF2B5EF4-FFF2-40B4-BE49-F238E27FC236}">
                  <a16:creationId xmlns:a16="http://schemas.microsoft.com/office/drawing/2014/main" id="{AF56CC6E-E548-054D-95A3-3B0563F1E275}"/>
                </a:ext>
              </a:extLst>
            </p:cNvPr>
            <p:cNvSpPr/>
            <p:nvPr/>
          </p:nvSpPr>
          <p:spPr>
            <a:xfrm>
              <a:off x="963156" y="448868"/>
              <a:ext cx="185241" cy="216697"/>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DK"/>
            </a:p>
          </p:txBody>
        </p:sp>
        <p:sp>
          <p:nvSpPr>
            <p:cNvPr id="26" name="Right Arrow 4">
              <a:extLst>
                <a:ext uri="{FF2B5EF4-FFF2-40B4-BE49-F238E27FC236}">
                  <a16:creationId xmlns:a16="http://schemas.microsoft.com/office/drawing/2014/main" id="{8ED42BED-81D5-3641-90AC-2D6E3E1DFFF7}"/>
                </a:ext>
              </a:extLst>
            </p:cNvPr>
            <p:cNvSpPr txBox="1"/>
            <p:nvPr/>
          </p:nvSpPr>
          <p:spPr>
            <a:xfrm>
              <a:off x="963156" y="492207"/>
              <a:ext cx="129669" cy="1300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p:txBody>
        </p:sp>
      </p:grpSp>
      <p:grpSp>
        <p:nvGrpSpPr>
          <p:cNvPr id="27" name="Group 26">
            <a:extLst>
              <a:ext uri="{FF2B5EF4-FFF2-40B4-BE49-F238E27FC236}">
                <a16:creationId xmlns:a16="http://schemas.microsoft.com/office/drawing/2014/main" id="{D3B98DC8-F858-8E4A-9BFE-DE35BE532450}"/>
              </a:ext>
            </a:extLst>
          </p:cNvPr>
          <p:cNvGrpSpPr/>
          <p:nvPr/>
        </p:nvGrpSpPr>
        <p:grpSpPr>
          <a:xfrm>
            <a:off x="8168418" y="2479962"/>
            <a:ext cx="185241" cy="216697"/>
            <a:chOff x="963156" y="448868"/>
            <a:chExt cx="185241" cy="216697"/>
          </a:xfrm>
          <a:solidFill>
            <a:schemeClr val="bg1">
              <a:lumMod val="85000"/>
            </a:schemeClr>
          </a:solidFill>
        </p:grpSpPr>
        <p:sp>
          <p:nvSpPr>
            <p:cNvPr id="28" name="Right Arrow 27">
              <a:extLst>
                <a:ext uri="{FF2B5EF4-FFF2-40B4-BE49-F238E27FC236}">
                  <a16:creationId xmlns:a16="http://schemas.microsoft.com/office/drawing/2014/main" id="{176B1A53-C12A-1240-B88C-7BA72224CF19}"/>
                </a:ext>
              </a:extLst>
            </p:cNvPr>
            <p:cNvSpPr/>
            <p:nvPr/>
          </p:nvSpPr>
          <p:spPr>
            <a:xfrm>
              <a:off x="963156" y="448868"/>
              <a:ext cx="185241" cy="216697"/>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DK"/>
            </a:p>
          </p:txBody>
        </p:sp>
        <p:sp>
          <p:nvSpPr>
            <p:cNvPr id="29" name="Right Arrow 4">
              <a:extLst>
                <a:ext uri="{FF2B5EF4-FFF2-40B4-BE49-F238E27FC236}">
                  <a16:creationId xmlns:a16="http://schemas.microsoft.com/office/drawing/2014/main" id="{B552A4CA-0AA8-D544-95CA-C449C85632C9}"/>
                </a:ext>
              </a:extLst>
            </p:cNvPr>
            <p:cNvSpPr txBox="1"/>
            <p:nvPr/>
          </p:nvSpPr>
          <p:spPr>
            <a:xfrm>
              <a:off x="963156" y="492207"/>
              <a:ext cx="129669" cy="1300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p:txBody>
        </p:sp>
      </p:grpSp>
      <p:grpSp>
        <p:nvGrpSpPr>
          <p:cNvPr id="30" name="Group 29">
            <a:extLst>
              <a:ext uri="{FF2B5EF4-FFF2-40B4-BE49-F238E27FC236}">
                <a16:creationId xmlns:a16="http://schemas.microsoft.com/office/drawing/2014/main" id="{9A1F4E59-3E9B-2F47-95BE-93A777C8881F}"/>
              </a:ext>
            </a:extLst>
          </p:cNvPr>
          <p:cNvGrpSpPr/>
          <p:nvPr/>
        </p:nvGrpSpPr>
        <p:grpSpPr>
          <a:xfrm>
            <a:off x="9239540" y="2479961"/>
            <a:ext cx="185241" cy="216697"/>
            <a:chOff x="963156" y="448868"/>
            <a:chExt cx="185241" cy="216697"/>
          </a:xfrm>
          <a:solidFill>
            <a:schemeClr val="bg1">
              <a:lumMod val="85000"/>
            </a:schemeClr>
          </a:solidFill>
        </p:grpSpPr>
        <p:sp>
          <p:nvSpPr>
            <p:cNvPr id="31" name="Right Arrow 30">
              <a:extLst>
                <a:ext uri="{FF2B5EF4-FFF2-40B4-BE49-F238E27FC236}">
                  <a16:creationId xmlns:a16="http://schemas.microsoft.com/office/drawing/2014/main" id="{8EE84360-8A1E-6C42-8817-D862EC75D4D8}"/>
                </a:ext>
              </a:extLst>
            </p:cNvPr>
            <p:cNvSpPr/>
            <p:nvPr/>
          </p:nvSpPr>
          <p:spPr>
            <a:xfrm>
              <a:off x="963156" y="448868"/>
              <a:ext cx="185241" cy="216697"/>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DK"/>
            </a:p>
          </p:txBody>
        </p:sp>
        <p:sp>
          <p:nvSpPr>
            <p:cNvPr id="32" name="Right Arrow 4">
              <a:extLst>
                <a:ext uri="{FF2B5EF4-FFF2-40B4-BE49-F238E27FC236}">
                  <a16:creationId xmlns:a16="http://schemas.microsoft.com/office/drawing/2014/main" id="{686BC269-0540-9D43-96A5-81CA9567A234}"/>
                </a:ext>
              </a:extLst>
            </p:cNvPr>
            <p:cNvSpPr txBox="1"/>
            <p:nvPr/>
          </p:nvSpPr>
          <p:spPr>
            <a:xfrm>
              <a:off x="963156" y="492207"/>
              <a:ext cx="129669" cy="1300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p:txBody>
        </p:sp>
      </p:grpSp>
      <p:sp>
        <p:nvSpPr>
          <p:cNvPr id="33" name="Rounded Rectangle 32">
            <a:extLst>
              <a:ext uri="{FF2B5EF4-FFF2-40B4-BE49-F238E27FC236}">
                <a16:creationId xmlns:a16="http://schemas.microsoft.com/office/drawing/2014/main" id="{0F615E99-609F-2348-8C58-423D929DEFE4}"/>
              </a:ext>
            </a:extLst>
          </p:cNvPr>
          <p:cNvSpPr/>
          <p:nvPr/>
        </p:nvSpPr>
        <p:spPr>
          <a:xfrm>
            <a:off x="10685944" y="2335557"/>
            <a:ext cx="1083007" cy="474605"/>
          </a:xfrm>
          <a:prstGeom prst="roundRect">
            <a:avLst/>
          </a:prstGeom>
          <a:solidFill>
            <a:srgbClr val="00D56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err="1"/>
              <a:t>Abschließen</a:t>
            </a:r>
            <a:endParaRPr lang="en-GB" sz="1000" dirty="0"/>
          </a:p>
        </p:txBody>
      </p:sp>
      <p:grpSp>
        <p:nvGrpSpPr>
          <p:cNvPr id="34" name="Group 33">
            <a:extLst>
              <a:ext uri="{FF2B5EF4-FFF2-40B4-BE49-F238E27FC236}">
                <a16:creationId xmlns:a16="http://schemas.microsoft.com/office/drawing/2014/main" id="{97E36362-CC22-C046-9151-01F9EAC0812C}"/>
              </a:ext>
            </a:extLst>
          </p:cNvPr>
          <p:cNvGrpSpPr/>
          <p:nvPr/>
        </p:nvGrpSpPr>
        <p:grpSpPr>
          <a:xfrm>
            <a:off x="10488310" y="2479961"/>
            <a:ext cx="185241" cy="216697"/>
            <a:chOff x="963156" y="448868"/>
            <a:chExt cx="185241" cy="216697"/>
          </a:xfrm>
          <a:solidFill>
            <a:schemeClr val="bg1">
              <a:lumMod val="85000"/>
            </a:schemeClr>
          </a:solidFill>
        </p:grpSpPr>
        <p:sp>
          <p:nvSpPr>
            <p:cNvPr id="35" name="Right Arrow 34">
              <a:extLst>
                <a:ext uri="{FF2B5EF4-FFF2-40B4-BE49-F238E27FC236}">
                  <a16:creationId xmlns:a16="http://schemas.microsoft.com/office/drawing/2014/main" id="{53F4F05B-7381-9D4E-995F-EADCF572E7E7}"/>
                </a:ext>
              </a:extLst>
            </p:cNvPr>
            <p:cNvSpPr/>
            <p:nvPr/>
          </p:nvSpPr>
          <p:spPr>
            <a:xfrm>
              <a:off x="963156" y="448868"/>
              <a:ext cx="185241" cy="216697"/>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DK"/>
            </a:p>
          </p:txBody>
        </p:sp>
        <p:sp>
          <p:nvSpPr>
            <p:cNvPr id="36" name="Right Arrow 4">
              <a:extLst>
                <a:ext uri="{FF2B5EF4-FFF2-40B4-BE49-F238E27FC236}">
                  <a16:creationId xmlns:a16="http://schemas.microsoft.com/office/drawing/2014/main" id="{18D4187D-FE99-B44E-BD42-59B3DD815585}"/>
                </a:ext>
              </a:extLst>
            </p:cNvPr>
            <p:cNvSpPr txBox="1"/>
            <p:nvPr/>
          </p:nvSpPr>
          <p:spPr>
            <a:xfrm>
              <a:off x="963156" y="492207"/>
              <a:ext cx="129669" cy="1300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p:txBody>
        </p:sp>
      </p:grpSp>
      <p:sp>
        <p:nvSpPr>
          <p:cNvPr id="37" name="TextBox 36">
            <a:extLst>
              <a:ext uri="{FF2B5EF4-FFF2-40B4-BE49-F238E27FC236}">
                <a16:creationId xmlns:a16="http://schemas.microsoft.com/office/drawing/2014/main" id="{8D27DCC4-9970-2948-AA75-8F90EF517752}"/>
              </a:ext>
            </a:extLst>
          </p:cNvPr>
          <p:cNvSpPr txBox="1"/>
          <p:nvPr/>
        </p:nvSpPr>
        <p:spPr>
          <a:xfrm>
            <a:off x="228600" y="6248400"/>
            <a:ext cx="3328923" cy="341632"/>
          </a:xfrm>
          <a:prstGeom prst="rect">
            <a:avLst/>
          </a:prstGeom>
          <a:noFill/>
        </p:spPr>
        <p:txBody>
          <a:bodyPr wrap="square" rtlCol="0">
            <a:spAutoFit/>
          </a:bodyPr>
          <a:lstStyle/>
          <a:p>
            <a:pPr>
              <a:lnSpc>
                <a:spcPct val="90000"/>
              </a:lnSpc>
            </a:pPr>
            <a:r>
              <a:rPr lang="en-GB">
                <a:solidFill>
                  <a:schemeClr val="bg1">
                    <a:lumMod val="95000"/>
                  </a:schemeClr>
                </a:solidFill>
                <a:latin typeface="+mj-lt"/>
              </a:rPr>
              <a:t>Catering Manager</a:t>
            </a:r>
          </a:p>
        </p:txBody>
      </p:sp>
      <p:cxnSp>
        <p:nvCxnSpPr>
          <p:cNvPr id="38" name="Straight Connector 37">
            <a:extLst>
              <a:ext uri="{FF2B5EF4-FFF2-40B4-BE49-F238E27FC236}">
                <a16:creationId xmlns:a16="http://schemas.microsoft.com/office/drawing/2014/main" id="{0FEABC97-F207-3B4D-B24E-1794514B624C}"/>
              </a:ext>
            </a:extLst>
          </p:cNvPr>
          <p:cNvCxnSpPr>
            <a:cxnSpLocks/>
          </p:cNvCxnSpPr>
          <p:nvPr/>
        </p:nvCxnSpPr>
        <p:spPr>
          <a:xfrm flipH="1">
            <a:off x="349118" y="6574333"/>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Logo&#10;&#10;Description automatically generated">
            <a:extLst>
              <a:ext uri="{FF2B5EF4-FFF2-40B4-BE49-F238E27FC236}">
                <a16:creationId xmlns:a16="http://schemas.microsoft.com/office/drawing/2014/main" id="{8430E7DA-87BB-D820-8C75-B886EDF9A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Tree>
    <p:extLst>
      <p:ext uri="{BB962C8B-B14F-4D97-AF65-F5344CB8AC3E}">
        <p14:creationId xmlns:p14="http://schemas.microsoft.com/office/powerpoint/2010/main" val="37736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7" descr="A group of people preparing food in a kitchen&#10;&#10;Description automatically generated">
            <a:extLst>
              <a:ext uri="{FF2B5EF4-FFF2-40B4-BE49-F238E27FC236}">
                <a16:creationId xmlns:a16="http://schemas.microsoft.com/office/drawing/2014/main" id="{CD91EE9D-4356-1D80-67EC-CAEADB23AAB3}"/>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0" y="-27830"/>
            <a:ext cx="5096656" cy="6878335"/>
          </a:xfrm>
          <a:custGeom>
            <a:avLst/>
            <a:gdLst>
              <a:gd name="connsiteX0" fmla="*/ 0 w 5081588"/>
              <a:gd name="connsiteY0" fmla="*/ 0 h 6858000"/>
              <a:gd name="connsiteX1" fmla="*/ 5081588 w 5081588"/>
              <a:gd name="connsiteY1" fmla="*/ 0 h 6858000"/>
              <a:gd name="connsiteX2" fmla="*/ 5081588 w 5081588"/>
              <a:gd name="connsiteY2" fmla="*/ 6858000 h 6858000"/>
              <a:gd name="connsiteX3" fmla="*/ 0 w 5081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81588" h="6858000">
                <a:moveTo>
                  <a:pt x="0" y="0"/>
                </a:moveTo>
                <a:lnTo>
                  <a:pt x="5081588" y="0"/>
                </a:lnTo>
                <a:lnTo>
                  <a:pt x="5081588" y="6858000"/>
                </a:lnTo>
                <a:lnTo>
                  <a:pt x="0" y="6858000"/>
                </a:lnTo>
                <a:close/>
              </a:path>
            </a:pathLst>
          </a:custGeom>
        </p:spPr>
      </p:pic>
      <p:sp>
        <p:nvSpPr>
          <p:cNvPr id="22" name="TextBox 21">
            <a:extLst>
              <a:ext uri="{FF2B5EF4-FFF2-40B4-BE49-F238E27FC236}">
                <a16:creationId xmlns:a16="http://schemas.microsoft.com/office/drawing/2014/main" id="{22E738F6-43C0-8E4F-A3C5-E41CE38E706D}"/>
              </a:ext>
            </a:extLst>
          </p:cNvPr>
          <p:cNvSpPr txBox="1"/>
          <p:nvPr/>
        </p:nvSpPr>
        <p:spPr>
          <a:xfrm>
            <a:off x="216696" y="267968"/>
            <a:ext cx="2907504" cy="341632"/>
          </a:xfrm>
          <a:prstGeom prst="rect">
            <a:avLst/>
          </a:prstGeom>
          <a:noFill/>
        </p:spPr>
        <p:txBody>
          <a:bodyPr wrap="square" rtlCol="0">
            <a:spAutoFit/>
          </a:bodyPr>
          <a:lstStyle/>
          <a:p>
            <a:pPr>
              <a:lnSpc>
                <a:spcPct val="90000"/>
              </a:lnSpc>
            </a:pPr>
            <a:r>
              <a:rPr lang="en-GB" dirty="0">
                <a:solidFill>
                  <a:srgbClr val="00AEEF"/>
                </a:solidFill>
                <a:latin typeface="+mj-lt"/>
              </a:rPr>
              <a:t>Catering Manager</a:t>
            </a:r>
          </a:p>
        </p:txBody>
      </p:sp>
      <p:cxnSp>
        <p:nvCxnSpPr>
          <p:cNvPr id="24" name="Straight Connector 23">
            <a:extLst>
              <a:ext uri="{FF2B5EF4-FFF2-40B4-BE49-F238E27FC236}">
                <a16:creationId xmlns:a16="http://schemas.microsoft.com/office/drawing/2014/main" id="{485BE0E3-8BFC-D946-8CBE-97C08C9C9527}"/>
              </a:ext>
            </a:extLst>
          </p:cNvPr>
          <p:cNvCxnSpPr>
            <a:cxnSpLocks/>
          </p:cNvCxnSpPr>
          <p:nvPr/>
        </p:nvCxnSpPr>
        <p:spPr>
          <a:xfrm flipH="1">
            <a:off x="337213" y="593901"/>
            <a:ext cx="5999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descr="Logo&#10;&#10;Description automatically generated">
            <a:extLst>
              <a:ext uri="{FF2B5EF4-FFF2-40B4-BE49-F238E27FC236}">
                <a16:creationId xmlns:a16="http://schemas.microsoft.com/office/drawing/2014/main" id="{4074E318-3A6C-C679-4ED4-645B27717F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
        <p:nvSpPr>
          <p:cNvPr id="25" name="Title 1">
            <a:extLst>
              <a:ext uri="{FF2B5EF4-FFF2-40B4-BE49-F238E27FC236}">
                <a16:creationId xmlns:a16="http://schemas.microsoft.com/office/drawing/2014/main" id="{1EF2DDB6-DA6B-73D4-AFC2-4F84E7953016}"/>
              </a:ext>
            </a:extLst>
          </p:cNvPr>
          <p:cNvSpPr txBox="1">
            <a:spLocks/>
          </p:cNvSpPr>
          <p:nvPr/>
        </p:nvSpPr>
        <p:spPr>
          <a:xfrm>
            <a:off x="6096000" y="2264548"/>
            <a:ext cx="5750033" cy="2293641"/>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marL="285750" indent="-285750">
              <a:buFont typeface="Arial" panose="020B0604020202020204" pitchFamily="34" charset="0"/>
              <a:buChar char="•"/>
            </a:pPr>
            <a:r>
              <a:rPr lang="en-GB" sz="1600" dirty="0"/>
              <a:t>Das Catering </a:t>
            </a:r>
            <a:r>
              <a:rPr lang="en-GB" sz="1600" dirty="0" err="1"/>
              <a:t>kann</a:t>
            </a:r>
            <a:r>
              <a:rPr lang="en-GB" sz="1600" dirty="0"/>
              <a:t> </a:t>
            </a:r>
            <a:r>
              <a:rPr lang="en-GB" sz="1600" dirty="0" err="1"/>
              <a:t>im</a:t>
            </a:r>
            <a:r>
              <a:rPr lang="en-GB" sz="1600" dirty="0"/>
              <a:t> </a:t>
            </a:r>
            <a:r>
              <a:rPr lang="en-GB" sz="1600" dirty="0" err="1"/>
              <a:t>gleichen</a:t>
            </a:r>
            <a:r>
              <a:rPr lang="en-GB" sz="1600" dirty="0"/>
              <a:t> </a:t>
            </a:r>
            <a:r>
              <a:rPr lang="en-GB" sz="1600" dirty="0" err="1"/>
              <a:t>Prozess</a:t>
            </a:r>
            <a:r>
              <a:rPr lang="en-GB" sz="1600" dirty="0"/>
              <a:t> </a:t>
            </a:r>
            <a:r>
              <a:rPr lang="en-GB" sz="1600" dirty="0" err="1"/>
              <a:t>wie</a:t>
            </a:r>
            <a:r>
              <a:rPr lang="en-GB" sz="1600" dirty="0"/>
              <a:t> die </a:t>
            </a:r>
            <a:r>
              <a:rPr lang="en-GB" sz="1600" dirty="0" err="1"/>
              <a:t>Einladung</a:t>
            </a:r>
            <a:r>
              <a:rPr lang="en-GB" sz="1600" dirty="0"/>
              <a:t> </a:t>
            </a:r>
            <a:r>
              <a:rPr lang="en-GB" sz="1600" dirty="0" err="1"/>
              <a:t>zur</a:t>
            </a:r>
            <a:r>
              <a:rPr lang="en-GB" sz="1600" dirty="0"/>
              <a:t> </a:t>
            </a:r>
            <a:r>
              <a:rPr lang="en-GB" sz="1600" dirty="0" err="1"/>
              <a:t>Besprechung</a:t>
            </a:r>
            <a:r>
              <a:rPr lang="en-GB" sz="1600" dirty="0"/>
              <a:t> in </a:t>
            </a:r>
            <a:r>
              <a:rPr lang="en-GB" sz="1600" dirty="0" err="1"/>
              <a:t>OnTime</a:t>
            </a:r>
            <a:r>
              <a:rPr lang="en-GB" sz="1600" dirty="0"/>
              <a:t> </a:t>
            </a:r>
            <a:r>
              <a:rPr lang="en-GB" sz="1600" dirty="0" err="1"/>
              <a:t>bestellt</a:t>
            </a:r>
            <a:r>
              <a:rPr lang="en-GB" sz="1600" dirty="0"/>
              <a:t> </a:t>
            </a:r>
            <a:r>
              <a:rPr lang="en-GB" sz="1600" dirty="0" err="1"/>
              <a:t>werden</a:t>
            </a:r>
            <a:r>
              <a:rPr lang="en-GB" sz="1600" dirty="0"/>
              <a:t>.</a:t>
            </a:r>
          </a:p>
          <a:p>
            <a:pPr marL="285750" indent="-285750">
              <a:buFont typeface="Arial" panose="020B0604020202020204" pitchFamily="34" charset="0"/>
              <a:buChar char="•"/>
            </a:pPr>
            <a:r>
              <a:rPr lang="en-GB" sz="1600" dirty="0"/>
              <a:t>Dem </a:t>
            </a:r>
            <a:r>
              <a:rPr lang="en-GB" sz="1600" dirty="0" err="1"/>
              <a:t>Nutzer</a:t>
            </a:r>
            <a:r>
              <a:rPr lang="en-GB" sz="1600" dirty="0"/>
              <a:t> </a:t>
            </a:r>
            <a:r>
              <a:rPr lang="en-GB" sz="1600" dirty="0" err="1"/>
              <a:t>werden</a:t>
            </a:r>
            <a:r>
              <a:rPr lang="en-GB" sz="1600" dirty="0"/>
              <a:t> </a:t>
            </a:r>
            <a:r>
              <a:rPr lang="en-GB" sz="1600" dirty="0" err="1"/>
              <a:t>nur</a:t>
            </a:r>
            <a:r>
              <a:rPr lang="en-GB" sz="1600" dirty="0"/>
              <a:t> Artikel </a:t>
            </a:r>
            <a:r>
              <a:rPr lang="en-GB" sz="1600" dirty="0" err="1"/>
              <a:t>angeboten</a:t>
            </a:r>
            <a:r>
              <a:rPr lang="en-GB" sz="1600" dirty="0"/>
              <a:t>, die </a:t>
            </a:r>
            <a:r>
              <a:rPr lang="en-GB" sz="1600" dirty="0" err="1"/>
              <a:t>zum</a:t>
            </a:r>
            <a:r>
              <a:rPr lang="en-GB" sz="1600" dirty="0"/>
              <a:t> </a:t>
            </a:r>
            <a:r>
              <a:rPr lang="en-GB" sz="1600" dirty="0" err="1"/>
              <a:t>geplanten</a:t>
            </a:r>
            <a:r>
              <a:rPr lang="en-GB" sz="1600" dirty="0"/>
              <a:t> </a:t>
            </a:r>
            <a:r>
              <a:rPr lang="en-GB" sz="1600" dirty="0" err="1"/>
              <a:t>Zeitpunkt</a:t>
            </a:r>
            <a:r>
              <a:rPr lang="en-GB" sz="1600" dirty="0"/>
              <a:t> des Meetings </a:t>
            </a:r>
            <a:r>
              <a:rPr lang="en-GB" sz="1600" dirty="0" err="1"/>
              <a:t>verfügbar</a:t>
            </a:r>
            <a:r>
              <a:rPr lang="en-GB" sz="1600" dirty="0"/>
              <a:t> </a:t>
            </a:r>
            <a:r>
              <a:rPr lang="en-GB" sz="1600" dirty="0" err="1"/>
              <a:t>sind</a:t>
            </a:r>
            <a:r>
              <a:rPr lang="en-GB" sz="1600" dirty="0"/>
              <a:t>.</a:t>
            </a:r>
          </a:p>
          <a:p>
            <a:pPr marL="285750" indent="-285750">
              <a:buFont typeface="Arial" panose="020B0604020202020204" pitchFamily="34" charset="0"/>
              <a:buChar char="•"/>
            </a:pPr>
            <a:r>
              <a:rPr lang="en-GB" sz="1600" dirty="0"/>
              <a:t>Eine </a:t>
            </a:r>
            <a:r>
              <a:rPr lang="en-GB" sz="1600" dirty="0" err="1"/>
              <a:t>Änderung</a:t>
            </a:r>
            <a:r>
              <a:rPr lang="en-GB" sz="1600" dirty="0"/>
              <a:t> des </a:t>
            </a:r>
            <a:r>
              <a:rPr lang="en-GB" sz="1600" dirty="0" err="1"/>
              <a:t>Termins</a:t>
            </a:r>
            <a:r>
              <a:rPr lang="en-GB" sz="1600" dirty="0"/>
              <a:t> für </a:t>
            </a:r>
            <a:r>
              <a:rPr lang="en-GB" sz="1600" dirty="0" err="1"/>
              <a:t>eine</a:t>
            </a:r>
            <a:r>
              <a:rPr lang="en-GB" sz="1600" dirty="0"/>
              <a:t> </a:t>
            </a:r>
            <a:r>
              <a:rPr lang="en-GB" sz="1600" dirty="0" err="1"/>
              <a:t>Besprechung</a:t>
            </a:r>
            <a:r>
              <a:rPr lang="en-GB" sz="1600" dirty="0"/>
              <a:t> </a:t>
            </a:r>
            <a:r>
              <a:rPr lang="en-GB" sz="1600" dirty="0" err="1"/>
              <a:t>löst</a:t>
            </a:r>
            <a:r>
              <a:rPr lang="en-GB" sz="1600" dirty="0"/>
              <a:t> </a:t>
            </a:r>
            <a:r>
              <a:rPr lang="en-GB" sz="1600" dirty="0" err="1"/>
              <a:t>automatisch</a:t>
            </a:r>
            <a:r>
              <a:rPr lang="en-GB" sz="1600" dirty="0"/>
              <a:t> die </a:t>
            </a:r>
            <a:r>
              <a:rPr lang="en-GB" sz="1600" dirty="0" err="1"/>
              <a:t>erforderlichen</a:t>
            </a:r>
            <a:r>
              <a:rPr lang="en-GB" sz="1600" dirty="0"/>
              <a:t> </a:t>
            </a:r>
            <a:r>
              <a:rPr lang="en-GB" sz="1600" dirty="0" err="1"/>
              <a:t>Änderungen</a:t>
            </a:r>
            <a:r>
              <a:rPr lang="en-GB" sz="1600" dirty="0"/>
              <a:t> an der Catering-</a:t>
            </a:r>
            <a:r>
              <a:rPr lang="en-GB" sz="1600" dirty="0" err="1"/>
              <a:t>Bestellung</a:t>
            </a:r>
            <a:r>
              <a:rPr lang="en-GB" sz="1600" dirty="0"/>
              <a:t> </a:t>
            </a:r>
            <a:r>
              <a:rPr lang="en-GB" sz="1600" dirty="0" err="1"/>
              <a:t>aus.</a:t>
            </a:r>
            <a:endParaRPr lang="en-GB" sz="1600" dirty="0"/>
          </a:p>
        </p:txBody>
      </p:sp>
      <p:sp>
        <p:nvSpPr>
          <p:cNvPr id="26" name="TextBox 25">
            <a:extLst>
              <a:ext uri="{FF2B5EF4-FFF2-40B4-BE49-F238E27FC236}">
                <a16:creationId xmlns:a16="http://schemas.microsoft.com/office/drawing/2014/main" id="{3CD8176C-4B73-6A72-55A3-13BE485564EB}"/>
              </a:ext>
            </a:extLst>
          </p:cNvPr>
          <p:cNvSpPr txBox="1"/>
          <p:nvPr/>
        </p:nvSpPr>
        <p:spPr>
          <a:xfrm>
            <a:off x="3856383" y="332579"/>
            <a:ext cx="7989650" cy="590931"/>
          </a:xfrm>
          <a:prstGeom prst="rect">
            <a:avLst/>
          </a:prstGeom>
          <a:noFill/>
        </p:spPr>
        <p:txBody>
          <a:bodyPr wrap="square" rtlCol="0">
            <a:spAutoFit/>
          </a:bodyPr>
          <a:lstStyle/>
          <a:p>
            <a:pPr algn="r">
              <a:lnSpc>
                <a:spcPct val="90000"/>
              </a:lnSpc>
            </a:pPr>
            <a:r>
              <a:rPr lang="en-GB" sz="3600" dirty="0">
                <a:solidFill>
                  <a:schemeClr val="tx2"/>
                </a:solidFill>
              </a:rPr>
              <a:t>Business User</a:t>
            </a:r>
          </a:p>
        </p:txBody>
      </p:sp>
      <p:sp>
        <p:nvSpPr>
          <p:cNvPr id="18" name="Rectangle 17">
            <a:extLst>
              <a:ext uri="{FF2B5EF4-FFF2-40B4-BE49-F238E27FC236}">
                <a16:creationId xmlns:a16="http://schemas.microsoft.com/office/drawing/2014/main" id="{99882EF1-3EB4-1B8F-627C-A2D5E9F6C564}"/>
              </a:ext>
            </a:extLst>
          </p:cNvPr>
          <p:cNvSpPr/>
          <p:nvPr/>
        </p:nvSpPr>
        <p:spPr>
          <a:xfrm>
            <a:off x="0" y="4136571"/>
            <a:ext cx="5081588" cy="2721429"/>
          </a:xfrm>
          <a:prstGeom prst="rect">
            <a:avLst/>
          </a:prstGeom>
          <a:gradFill flip="none" rotWithShape="1">
            <a:gsLst>
              <a:gs pos="0">
                <a:schemeClr val="accent1">
                  <a:alpha val="0"/>
                </a:schemeClr>
              </a:gs>
              <a:gs pos="100000">
                <a:schemeClr val="accent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857051A-AB0B-6DDA-276A-A8EB95848E07}"/>
              </a:ext>
            </a:extLst>
          </p:cNvPr>
          <p:cNvSpPr txBox="1">
            <a:spLocks/>
          </p:cNvSpPr>
          <p:nvPr/>
        </p:nvSpPr>
        <p:spPr>
          <a:xfrm>
            <a:off x="6016484" y="872913"/>
            <a:ext cx="5829549" cy="366960"/>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lgn="r"/>
            <a:r>
              <a:rPr lang="en-GB" sz="1600" dirty="0" err="1">
                <a:effectLst/>
              </a:rPr>
              <a:t>Ausgewählte</a:t>
            </a:r>
            <a:r>
              <a:rPr lang="en-GB" sz="1600" dirty="0">
                <a:effectLst/>
              </a:rPr>
              <a:t> </a:t>
            </a:r>
            <a:r>
              <a:rPr lang="en-GB" sz="1600" dirty="0" err="1">
                <a:effectLst/>
              </a:rPr>
              <a:t>Vorteile</a:t>
            </a:r>
            <a:endParaRPr lang="en-GB" sz="1800" dirty="0">
              <a:effectLst/>
            </a:endParaRPr>
          </a:p>
        </p:txBody>
      </p:sp>
      <p:grpSp>
        <p:nvGrpSpPr>
          <p:cNvPr id="20" name="Group 19">
            <a:extLst>
              <a:ext uri="{FF2B5EF4-FFF2-40B4-BE49-F238E27FC236}">
                <a16:creationId xmlns:a16="http://schemas.microsoft.com/office/drawing/2014/main" id="{91962411-E741-EC60-821F-8B838A8D4290}"/>
              </a:ext>
            </a:extLst>
          </p:cNvPr>
          <p:cNvGrpSpPr/>
          <p:nvPr/>
        </p:nvGrpSpPr>
        <p:grpSpPr>
          <a:xfrm>
            <a:off x="0" y="1033617"/>
            <a:ext cx="6451531" cy="5375929"/>
            <a:chOff x="-7951" y="977960"/>
            <a:chExt cx="6451531" cy="5375929"/>
          </a:xfrm>
        </p:grpSpPr>
        <p:pic>
          <p:nvPicPr>
            <p:cNvPr id="42" name="Picture Placeholder 15">
              <a:extLst>
                <a:ext uri="{FF2B5EF4-FFF2-40B4-BE49-F238E27FC236}">
                  <a16:creationId xmlns:a16="http://schemas.microsoft.com/office/drawing/2014/main" id="{BBF3A2E8-2B77-EDE1-7044-968D881999DE}"/>
                </a:ext>
              </a:extLst>
            </p:cNvPr>
            <p:cNvPicPr>
              <a:picLocks noChangeAspect="1"/>
            </p:cNvPicPr>
            <p:nvPr/>
          </p:nvPicPr>
          <p:blipFill rotWithShape="1">
            <a:blip r:embed="rId5">
              <a:extLst>
                <a:ext uri="{28A0092B-C50C-407E-A947-70E740481C1C}">
                  <a14:useLocalDpi xmlns:a14="http://schemas.microsoft.com/office/drawing/2010/main" val="0"/>
                </a:ext>
              </a:extLst>
            </a:blip>
            <a:srcRect l="27023"/>
            <a:stretch/>
          </p:blipFill>
          <p:spPr>
            <a:xfrm>
              <a:off x="0" y="1098084"/>
              <a:ext cx="5412700" cy="4635654"/>
            </a:xfrm>
            <a:prstGeom prst="rect">
              <a:avLst/>
            </a:prstGeom>
            <a:ln>
              <a:solidFill>
                <a:srgbClr val="0273C7"/>
              </a:solidFill>
            </a:ln>
            <a:effectLst/>
          </p:spPr>
        </p:pic>
        <p:pic>
          <p:nvPicPr>
            <p:cNvPr id="5" name="Picture 4" descr="A picture containing text, monitor, electronics, screen&#10;&#10;Description automatically generated">
              <a:extLst>
                <a:ext uri="{FF2B5EF4-FFF2-40B4-BE49-F238E27FC236}">
                  <a16:creationId xmlns:a16="http://schemas.microsoft.com/office/drawing/2014/main" id="{1FC3DAA7-88CC-83D8-CBC7-605C29746AF7}"/>
                </a:ext>
              </a:extLst>
            </p:cNvPr>
            <p:cNvPicPr>
              <a:picLocks noChangeAspect="1"/>
            </p:cNvPicPr>
            <p:nvPr/>
          </p:nvPicPr>
          <p:blipFill rotWithShape="1">
            <a:blip r:embed="rId6">
              <a:extLst>
                <a:ext uri="{28A0092B-C50C-407E-A947-70E740481C1C}">
                  <a14:useLocalDpi xmlns:a14="http://schemas.microsoft.com/office/drawing/2010/main" val="0"/>
                </a:ext>
              </a:extLst>
            </a:blip>
            <a:srcRect l="30390" r="1"/>
            <a:stretch/>
          </p:blipFill>
          <p:spPr>
            <a:xfrm>
              <a:off x="-7951" y="977960"/>
              <a:ext cx="6451531" cy="5375929"/>
            </a:xfrm>
            <a:prstGeom prst="rect">
              <a:avLst/>
            </a:prstGeom>
          </p:spPr>
        </p:pic>
      </p:grpSp>
    </p:spTree>
    <p:extLst>
      <p:ext uri="{BB962C8B-B14F-4D97-AF65-F5344CB8AC3E}">
        <p14:creationId xmlns:p14="http://schemas.microsoft.com/office/powerpoint/2010/main" val="231679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7" descr="A group of people preparing food in a kitchen&#10;&#10;Description automatically generated">
            <a:extLst>
              <a:ext uri="{FF2B5EF4-FFF2-40B4-BE49-F238E27FC236}">
                <a16:creationId xmlns:a16="http://schemas.microsoft.com/office/drawing/2014/main" id="{CD91EE9D-4356-1D80-67EC-CAEADB23AAB3}"/>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0" y="-27830"/>
            <a:ext cx="5096656" cy="6878335"/>
          </a:xfrm>
          <a:custGeom>
            <a:avLst/>
            <a:gdLst>
              <a:gd name="connsiteX0" fmla="*/ 0 w 5081588"/>
              <a:gd name="connsiteY0" fmla="*/ 0 h 6858000"/>
              <a:gd name="connsiteX1" fmla="*/ 5081588 w 5081588"/>
              <a:gd name="connsiteY1" fmla="*/ 0 h 6858000"/>
              <a:gd name="connsiteX2" fmla="*/ 5081588 w 5081588"/>
              <a:gd name="connsiteY2" fmla="*/ 6858000 h 6858000"/>
              <a:gd name="connsiteX3" fmla="*/ 0 w 5081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81588" h="6858000">
                <a:moveTo>
                  <a:pt x="0" y="0"/>
                </a:moveTo>
                <a:lnTo>
                  <a:pt x="5081588" y="0"/>
                </a:lnTo>
                <a:lnTo>
                  <a:pt x="5081588" y="6858000"/>
                </a:lnTo>
                <a:lnTo>
                  <a:pt x="0" y="6858000"/>
                </a:lnTo>
                <a:close/>
              </a:path>
            </a:pathLst>
          </a:custGeom>
        </p:spPr>
      </p:pic>
      <p:sp>
        <p:nvSpPr>
          <p:cNvPr id="22" name="TextBox 21">
            <a:extLst>
              <a:ext uri="{FF2B5EF4-FFF2-40B4-BE49-F238E27FC236}">
                <a16:creationId xmlns:a16="http://schemas.microsoft.com/office/drawing/2014/main" id="{22E738F6-43C0-8E4F-A3C5-E41CE38E706D}"/>
              </a:ext>
            </a:extLst>
          </p:cNvPr>
          <p:cNvSpPr txBox="1"/>
          <p:nvPr/>
        </p:nvSpPr>
        <p:spPr>
          <a:xfrm>
            <a:off x="216696" y="267968"/>
            <a:ext cx="2907504" cy="341632"/>
          </a:xfrm>
          <a:prstGeom prst="rect">
            <a:avLst/>
          </a:prstGeom>
          <a:noFill/>
        </p:spPr>
        <p:txBody>
          <a:bodyPr wrap="square" rtlCol="0">
            <a:spAutoFit/>
          </a:bodyPr>
          <a:lstStyle/>
          <a:p>
            <a:pPr>
              <a:lnSpc>
                <a:spcPct val="90000"/>
              </a:lnSpc>
            </a:pPr>
            <a:r>
              <a:rPr lang="en-GB">
                <a:solidFill>
                  <a:srgbClr val="00AEEF"/>
                </a:solidFill>
                <a:latin typeface="+mj-lt"/>
              </a:rPr>
              <a:t>Catering Manager</a:t>
            </a:r>
          </a:p>
        </p:txBody>
      </p:sp>
      <p:cxnSp>
        <p:nvCxnSpPr>
          <p:cNvPr id="24" name="Straight Connector 23">
            <a:extLst>
              <a:ext uri="{FF2B5EF4-FFF2-40B4-BE49-F238E27FC236}">
                <a16:creationId xmlns:a16="http://schemas.microsoft.com/office/drawing/2014/main" id="{485BE0E3-8BFC-D946-8CBE-97C08C9C9527}"/>
              </a:ext>
            </a:extLst>
          </p:cNvPr>
          <p:cNvCxnSpPr>
            <a:cxnSpLocks/>
          </p:cNvCxnSpPr>
          <p:nvPr/>
        </p:nvCxnSpPr>
        <p:spPr>
          <a:xfrm flipH="1">
            <a:off x="337213" y="593901"/>
            <a:ext cx="5999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descr="Logo&#10;&#10;Description automatically generated">
            <a:extLst>
              <a:ext uri="{FF2B5EF4-FFF2-40B4-BE49-F238E27FC236}">
                <a16:creationId xmlns:a16="http://schemas.microsoft.com/office/drawing/2014/main" id="{4074E318-3A6C-C679-4ED4-645B27717F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
        <p:nvSpPr>
          <p:cNvPr id="25" name="Title 1">
            <a:extLst>
              <a:ext uri="{FF2B5EF4-FFF2-40B4-BE49-F238E27FC236}">
                <a16:creationId xmlns:a16="http://schemas.microsoft.com/office/drawing/2014/main" id="{1EF2DDB6-DA6B-73D4-AFC2-4F84E7953016}"/>
              </a:ext>
            </a:extLst>
          </p:cNvPr>
          <p:cNvSpPr txBox="1">
            <a:spLocks/>
          </p:cNvSpPr>
          <p:nvPr/>
        </p:nvSpPr>
        <p:spPr>
          <a:xfrm>
            <a:off x="7787391" y="1834055"/>
            <a:ext cx="4166849" cy="3924857"/>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marL="285750" indent="-285750">
              <a:buFont typeface="Arial" panose="020B0604020202020204" pitchFamily="34" charset="0"/>
              <a:buChar char="•"/>
            </a:pPr>
            <a:r>
              <a:rPr lang="en-GB" sz="1600" dirty="0" err="1"/>
              <a:t>Kontrolle</a:t>
            </a:r>
            <a:r>
              <a:rPr lang="en-GB" sz="1600" dirty="0"/>
              <a:t>, </a:t>
            </a:r>
            <a:r>
              <a:rPr lang="en-GB" sz="1600" dirty="0" err="1"/>
              <a:t>Annahme</a:t>
            </a:r>
            <a:r>
              <a:rPr lang="en-GB" sz="1600" dirty="0"/>
              <a:t>, </a:t>
            </a:r>
            <a:r>
              <a:rPr lang="en-GB" sz="1600" dirty="0" err="1"/>
              <a:t>Auslieferung</a:t>
            </a:r>
            <a:r>
              <a:rPr lang="en-GB" sz="1600" dirty="0"/>
              <a:t> und </a:t>
            </a:r>
            <a:r>
              <a:rPr lang="en-GB" sz="1600" dirty="0" err="1"/>
              <a:t>Fakturierung</a:t>
            </a:r>
            <a:r>
              <a:rPr lang="en-GB" sz="1600" dirty="0"/>
              <a:t> von </a:t>
            </a:r>
            <a:r>
              <a:rPr lang="en-GB" sz="1600" dirty="0" err="1"/>
              <a:t>Aufträgen</a:t>
            </a:r>
            <a:r>
              <a:rPr lang="en-GB" sz="1600" dirty="0"/>
              <a:t>.</a:t>
            </a:r>
          </a:p>
          <a:p>
            <a:pPr marL="285750" indent="-285750">
              <a:buFont typeface="Arial" panose="020B0604020202020204" pitchFamily="34" charset="0"/>
              <a:buChar char="•"/>
            </a:pPr>
            <a:r>
              <a:rPr lang="en-GB" sz="1600" dirty="0" err="1"/>
              <a:t>Sicherstellen</a:t>
            </a:r>
            <a:r>
              <a:rPr lang="en-GB" sz="1600" dirty="0"/>
              <a:t>, </a:t>
            </a:r>
            <a:r>
              <a:rPr lang="en-GB" sz="1600" dirty="0" err="1"/>
              <a:t>dass</a:t>
            </a:r>
            <a:r>
              <a:rPr lang="en-GB" sz="1600" dirty="0"/>
              <a:t> die </a:t>
            </a:r>
            <a:r>
              <a:rPr lang="en-GB" sz="1600" dirty="0" err="1"/>
              <a:t>richtige</a:t>
            </a:r>
            <a:r>
              <a:rPr lang="en-GB" sz="1600" dirty="0"/>
              <a:t> </a:t>
            </a:r>
            <a:r>
              <a:rPr lang="en-GB" sz="1600" dirty="0" err="1"/>
              <a:t>Bestellung</a:t>
            </a:r>
            <a:r>
              <a:rPr lang="en-GB" sz="1600" dirty="0"/>
              <a:t> </a:t>
            </a:r>
            <a:r>
              <a:rPr lang="en-GB" sz="1600" dirty="0" err="1"/>
              <a:t>zur</a:t>
            </a:r>
            <a:r>
              <a:rPr lang="en-GB" sz="1600" dirty="0"/>
              <a:t> </a:t>
            </a:r>
            <a:r>
              <a:rPr lang="en-GB" sz="1600" dirty="0" err="1"/>
              <a:t>richtigen</a:t>
            </a:r>
            <a:r>
              <a:rPr lang="en-GB" sz="1600" dirty="0"/>
              <a:t> Zeit </a:t>
            </a:r>
            <a:r>
              <a:rPr lang="en-GB" sz="1600" dirty="0" err="1"/>
              <a:t>geliefert</a:t>
            </a:r>
            <a:r>
              <a:rPr lang="en-GB" sz="1600" dirty="0"/>
              <a:t> </a:t>
            </a:r>
            <a:r>
              <a:rPr lang="en-GB" sz="1600" dirty="0" err="1"/>
              <a:t>wird</a:t>
            </a:r>
            <a:r>
              <a:rPr lang="en-GB" sz="1600" dirty="0"/>
              <a:t>.</a:t>
            </a:r>
          </a:p>
          <a:p>
            <a:pPr marL="285750" indent="-285750">
              <a:buFont typeface="Arial" panose="020B0604020202020204" pitchFamily="34" charset="0"/>
              <a:buChar char="•"/>
            </a:pPr>
            <a:r>
              <a:rPr lang="en-GB" sz="1600" dirty="0" err="1"/>
              <a:t>Änderungen</a:t>
            </a:r>
            <a:r>
              <a:rPr lang="en-GB" sz="1600" dirty="0"/>
              <a:t> </a:t>
            </a:r>
            <a:r>
              <a:rPr lang="en-GB" sz="1600" dirty="0" err="1"/>
              <a:t>zwischen</a:t>
            </a:r>
            <a:r>
              <a:rPr lang="en-GB" sz="1600" dirty="0"/>
              <a:t> </a:t>
            </a:r>
            <a:r>
              <a:rPr lang="en-GB" sz="1600" dirty="0" err="1"/>
              <a:t>bestelltem</a:t>
            </a:r>
            <a:r>
              <a:rPr lang="en-GB" sz="1600" dirty="0"/>
              <a:t> und </a:t>
            </a:r>
            <a:r>
              <a:rPr lang="en-GB" sz="1600" dirty="0" err="1"/>
              <a:t>tatsächlichem</a:t>
            </a:r>
            <a:r>
              <a:rPr lang="en-GB" sz="1600" dirty="0"/>
              <a:t> </a:t>
            </a:r>
            <a:r>
              <a:rPr lang="en-GB" sz="1600" dirty="0" err="1"/>
              <a:t>Verbrauch</a:t>
            </a:r>
            <a:r>
              <a:rPr lang="en-GB" sz="1600" dirty="0"/>
              <a:t> </a:t>
            </a:r>
            <a:r>
              <a:rPr lang="en-GB" sz="1600" dirty="0" err="1"/>
              <a:t>lassen</a:t>
            </a:r>
            <a:r>
              <a:rPr lang="en-GB" sz="1600" dirty="0"/>
              <a:t> </a:t>
            </a:r>
            <a:r>
              <a:rPr lang="en-GB" sz="1600" dirty="0" err="1"/>
              <a:t>sich</a:t>
            </a:r>
            <a:r>
              <a:rPr lang="en-GB" sz="1600" dirty="0"/>
              <a:t> </a:t>
            </a:r>
            <a:r>
              <a:rPr lang="en-GB" sz="1600" dirty="0" err="1"/>
              <a:t>leicht</a:t>
            </a:r>
            <a:r>
              <a:rPr lang="en-GB" sz="1600" dirty="0"/>
              <a:t> </a:t>
            </a:r>
            <a:r>
              <a:rPr lang="en-GB" sz="1600" dirty="0" err="1"/>
              <a:t>ausgleichen</a:t>
            </a:r>
            <a:r>
              <a:rPr lang="en-GB" sz="1600" dirty="0"/>
              <a:t>.</a:t>
            </a:r>
          </a:p>
          <a:p>
            <a:pPr marL="285750" indent="-285750">
              <a:buFont typeface="Arial" panose="020B0604020202020204" pitchFamily="34" charset="0"/>
              <a:buChar char="•"/>
            </a:pPr>
            <a:r>
              <a:rPr lang="en-GB" sz="1600" dirty="0" err="1"/>
              <a:t>Abgeschlossene</a:t>
            </a:r>
            <a:r>
              <a:rPr lang="en-GB" sz="1600" dirty="0"/>
              <a:t> </a:t>
            </a:r>
            <a:r>
              <a:rPr lang="en-GB" sz="1600" dirty="0" err="1"/>
              <a:t>Bestellungen</a:t>
            </a:r>
            <a:r>
              <a:rPr lang="en-GB" sz="1600" dirty="0"/>
              <a:t> </a:t>
            </a:r>
            <a:r>
              <a:rPr lang="en-GB" sz="1600" dirty="0" err="1"/>
              <a:t>können</a:t>
            </a:r>
            <a:r>
              <a:rPr lang="en-GB" sz="1600" dirty="0"/>
              <a:t> in </a:t>
            </a:r>
            <a:r>
              <a:rPr lang="en-GB" sz="1600" dirty="0" err="1"/>
              <a:t>ein</a:t>
            </a:r>
            <a:r>
              <a:rPr lang="en-GB" sz="1600" dirty="0"/>
              <a:t> ERP-System </a:t>
            </a:r>
            <a:r>
              <a:rPr lang="en-GB" sz="1600" dirty="0" err="1"/>
              <a:t>exportiert</a:t>
            </a:r>
            <a:r>
              <a:rPr lang="en-GB" sz="1600" dirty="0"/>
              <a:t> </a:t>
            </a:r>
            <a:r>
              <a:rPr lang="en-GB" sz="1600" dirty="0" err="1"/>
              <a:t>werden</a:t>
            </a:r>
            <a:r>
              <a:rPr lang="en-GB" sz="1600" dirty="0"/>
              <a:t>.</a:t>
            </a:r>
          </a:p>
          <a:p>
            <a:pPr marL="285750" indent="-285750">
              <a:buFont typeface="Arial" panose="020B0604020202020204" pitchFamily="34" charset="0"/>
              <a:buChar char="•"/>
            </a:pPr>
            <a:r>
              <a:rPr lang="en-GB" sz="1600" dirty="0" err="1"/>
              <a:t>Arbeitet</a:t>
            </a:r>
            <a:r>
              <a:rPr lang="en-GB" sz="1600" dirty="0"/>
              <a:t> </a:t>
            </a:r>
            <a:r>
              <a:rPr lang="en-GB" sz="1600" dirty="0" err="1"/>
              <a:t>sowohl</a:t>
            </a:r>
            <a:r>
              <a:rPr lang="en-GB" sz="1600" dirty="0"/>
              <a:t> </a:t>
            </a:r>
            <a:r>
              <a:rPr lang="en-GB" sz="1600" dirty="0" err="1"/>
              <a:t>mit</a:t>
            </a:r>
            <a:r>
              <a:rPr lang="en-GB" sz="1600" dirty="0"/>
              <a:t> </a:t>
            </a:r>
            <a:r>
              <a:rPr lang="en-GB" sz="1600" dirty="0" err="1"/>
              <a:t>Ihrem</a:t>
            </a:r>
            <a:r>
              <a:rPr lang="en-GB" sz="1600" dirty="0"/>
              <a:t> Desktop, Tablet </a:t>
            </a:r>
            <a:r>
              <a:rPr lang="en-GB" sz="1600" dirty="0" err="1"/>
              <a:t>wie</a:t>
            </a:r>
            <a:r>
              <a:rPr lang="en-GB" sz="1600" dirty="0"/>
              <a:t> </a:t>
            </a:r>
            <a:r>
              <a:rPr lang="en-GB" sz="1600" dirty="0" err="1"/>
              <a:t>auch</a:t>
            </a:r>
            <a:r>
              <a:rPr lang="en-GB" sz="1600" dirty="0"/>
              <a:t> </a:t>
            </a:r>
            <a:r>
              <a:rPr lang="en-GB" sz="1600" dirty="0" err="1"/>
              <a:t>mobilen</a:t>
            </a:r>
            <a:r>
              <a:rPr lang="en-GB" sz="1600" dirty="0"/>
              <a:t> </a:t>
            </a:r>
            <a:r>
              <a:rPr lang="en-GB" sz="1600" dirty="0" err="1"/>
              <a:t>Geräten</a:t>
            </a:r>
            <a:endParaRPr lang="en-GB" sz="1600" dirty="0"/>
          </a:p>
        </p:txBody>
      </p:sp>
      <p:sp>
        <p:nvSpPr>
          <p:cNvPr id="26" name="TextBox 25">
            <a:extLst>
              <a:ext uri="{FF2B5EF4-FFF2-40B4-BE49-F238E27FC236}">
                <a16:creationId xmlns:a16="http://schemas.microsoft.com/office/drawing/2014/main" id="{3CD8176C-4B73-6A72-55A3-13BE485564EB}"/>
              </a:ext>
            </a:extLst>
          </p:cNvPr>
          <p:cNvSpPr txBox="1"/>
          <p:nvPr/>
        </p:nvSpPr>
        <p:spPr>
          <a:xfrm>
            <a:off x="1964977" y="332579"/>
            <a:ext cx="10002243" cy="590931"/>
          </a:xfrm>
          <a:prstGeom prst="rect">
            <a:avLst/>
          </a:prstGeom>
          <a:noFill/>
        </p:spPr>
        <p:txBody>
          <a:bodyPr wrap="square" rtlCol="0">
            <a:spAutoFit/>
          </a:bodyPr>
          <a:lstStyle/>
          <a:p>
            <a:pPr algn="r">
              <a:lnSpc>
                <a:spcPct val="90000"/>
              </a:lnSpc>
            </a:pPr>
            <a:r>
              <a:rPr lang="en-GB" sz="3600" dirty="0">
                <a:solidFill>
                  <a:schemeClr val="tx2"/>
                </a:solidFill>
              </a:rPr>
              <a:t>Catering Manager und Personal</a:t>
            </a:r>
          </a:p>
        </p:txBody>
      </p:sp>
      <p:sp>
        <p:nvSpPr>
          <p:cNvPr id="18" name="Rectangle 17">
            <a:extLst>
              <a:ext uri="{FF2B5EF4-FFF2-40B4-BE49-F238E27FC236}">
                <a16:creationId xmlns:a16="http://schemas.microsoft.com/office/drawing/2014/main" id="{99882EF1-3EB4-1B8F-627C-A2D5E9F6C564}"/>
              </a:ext>
            </a:extLst>
          </p:cNvPr>
          <p:cNvSpPr/>
          <p:nvPr/>
        </p:nvSpPr>
        <p:spPr>
          <a:xfrm>
            <a:off x="0" y="4136571"/>
            <a:ext cx="5081588" cy="2721429"/>
          </a:xfrm>
          <a:prstGeom prst="rect">
            <a:avLst/>
          </a:prstGeom>
          <a:gradFill flip="none" rotWithShape="1">
            <a:gsLst>
              <a:gs pos="0">
                <a:schemeClr val="accent1">
                  <a:alpha val="0"/>
                </a:schemeClr>
              </a:gs>
              <a:gs pos="100000">
                <a:schemeClr val="accent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DD1B8E5-02F6-55B0-085E-B1322E493531}"/>
              </a:ext>
            </a:extLst>
          </p:cNvPr>
          <p:cNvGrpSpPr/>
          <p:nvPr/>
        </p:nvGrpSpPr>
        <p:grpSpPr>
          <a:xfrm>
            <a:off x="-8609" y="1067541"/>
            <a:ext cx="6451531" cy="5375929"/>
            <a:chOff x="-7951" y="981563"/>
            <a:chExt cx="6451531" cy="5375929"/>
          </a:xfrm>
        </p:grpSpPr>
        <p:pic>
          <p:nvPicPr>
            <p:cNvPr id="5" name="Picture Placeholder 20">
              <a:extLst>
                <a:ext uri="{FF2B5EF4-FFF2-40B4-BE49-F238E27FC236}">
                  <a16:creationId xmlns:a16="http://schemas.microsoft.com/office/drawing/2014/main" id="{4326616E-DEE1-4126-985F-B053B9FD3D32}"/>
                </a:ext>
              </a:extLst>
            </p:cNvPr>
            <p:cNvPicPr>
              <a:picLocks noChangeAspect="1"/>
            </p:cNvPicPr>
            <p:nvPr/>
          </p:nvPicPr>
          <p:blipFill rotWithShape="1">
            <a:blip r:embed="rId5">
              <a:extLst>
                <a:ext uri="{28A0092B-C50C-407E-A947-70E740481C1C}">
                  <a14:useLocalDpi xmlns:a14="http://schemas.microsoft.com/office/drawing/2010/main" val="0"/>
                </a:ext>
              </a:extLst>
            </a:blip>
            <a:srcRect l="27046"/>
            <a:stretch/>
          </p:blipFill>
          <p:spPr>
            <a:xfrm>
              <a:off x="-1" y="1098084"/>
              <a:ext cx="5408953" cy="4633849"/>
            </a:xfrm>
            <a:prstGeom prst="rect">
              <a:avLst/>
            </a:prstGeom>
            <a:ln>
              <a:solidFill>
                <a:srgbClr val="0273C7"/>
              </a:solidFill>
            </a:ln>
            <a:effectLst/>
          </p:spPr>
        </p:pic>
        <p:pic>
          <p:nvPicPr>
            <p:cNvPr id="6" name="Picture 5" descr="A picture containing text, monitor, electronics, screen&#10;&#10;Description automatically generated">
              <a:extLst>
                <a:ext uri="{FF2B5EF4-FFF2-40B4-BE49-F238E27FC236}">
                  <a16:creationId xmlns:a16="http://schemas.microsoft.com/office/drawing/2014/main" id="{96FD8D81-A208-5A45-8180-8BB379FC8D9C}"/>
                </a:ext>
              </a:extLst>
            </p:cNvPr>
            <p:cNvPicPr>
              <a:picLocks noChangeAspect="1"/>
            </p:cNvPicPr>
            <p:nvPr/>
          </p:nvPicPr>
          <p:blipFill rotWithShape="1">
            <a:blip r:embed="rId6">
              <a:extLst>
                <a:ext uri="{28A0092B-C50C-407E-A947-70E740481C1C}">
                  <a14:useLocalDpi xmlns:a14="http://schemas.microsoft.com/office/drawing/2010/main" val="0"/>
                </a:ext>
              </a:extLst>
            </a:blip>
            <a:srcRect l="30390" r="1"/>
            <a:stretch/>
          </p:blipFill>
          <p:spPr>
            <a:xfrm>
              <a:off x="-7951" y="981563"/>
              <a:ext cx="6451531" cy="5375929"/>
            </a:xfrm>
            <a:prstGeom prst="rect">
              <a:avLst/>
            </a:prstGeom>
          </p:spPr>
        </p:pic>
      </p:grpSp>
      <p:pic>
        <p:nvPicPr>
          <p:cNvPr id="4" name="Picture 3" descr="Graphical user interface, text, application, chat or text message&#10;&#10;Description automatically generated">
            <a:extLst>
              <a:ext uri="{FF2B5EF4-FFF2-40B4-BE49-F238E27FC236}">
                <a16:creationId xmlns:a16="http://schemas.microsoft.com/office/drawing/2014/main" id="{842C146B-C595-4790-2B4A-0820B11A4F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2820" y="3051651"/>
            <a:ext cx="4877888" cy="3660405"/>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932C2F03-37FA-B315-4D70-155D84C557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4316" y="3740044"/>
            <a:ext cx="1494777" cy="3016981"/>
          </a:xfrm>
          <a:prstGeom prst="rect">
            <a:avLst/>
          </a:prstGeom>
        </p:spPr>
      </p:pic>
      <p:sp>
        <p:nvSpPr>
          <p:cNvPr id="2" name="Title 1">
            <a:extLst>
              <a:ext uri="{FF2B5EF4-FFF2-40B4-BE49-F238E27FC236}">
                <a16:creationId xmlns:a16="http://schemas.microsoft.com/office/drawing/2014/main" id="{D5F85CFC-078D-92E7-6AEC-3A1D6F2EB4E2}"/>
              </a:ext>
            </a:extLst>
          </p:cNvPr>
          <p:cNvSpPr txBox="1">
            <a:spLocks/>
          </p:cNvSpPr>
          <p:nvPr/>
        </p:nvSpPr>
        <p:spPr>
          <a:xfrm>
            <a:off x="6016484" y="872913"/>
            <a:ext cx="5829549" cy="366960"/>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lgn="r"/>
            <a:r>
              <a:rPr lang="en-GB" sz="1600" dirty="0" err="1">
                <a:effectLst/>
              </a:rPr>
              <a:t>Ausgewählte</a:t>
            </a:r>
            <a:r>
              <a:rPr lang="en-GB" sz="1600" dirty="0">
                <a:effectLst/>
              </a:rPr>
              <a:t> </a:t>
            </a:r>
            <a:r>
              <a:rPr lang="en-GB" sz="1600" dirty="0" err="1">
                <a:effectLst/>
              </a:rPr>
              <a:t>Vorteile</a:t>
            </a:r>
            <a:endParaRPr lang="en-GB" sz="1800" dirty="0">
              <a:effectLst/>
            </a:endParaRPr>
          </a:p>
        </p:txBody>
      </p:sp>
    </p:spTree>
    <p:extLst>
      <p:ext uri="{BB962C8B-B14F-4D97-AF65-F5344CB8AC3E}">
        <p14:creationId xmlns:p14="http://schemas.microsoft.com/office/powerpoint/2010/main" val="353434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DC54E35-FFCE-2F4D-B040-97912B43A58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4592176" cy="6858000"/>
          </a:xfrm>
          <a:prstGeom prst="rect">
            <a:avLst/>
          </a:prstGeom>
        </p:spPr>
      </p:pic>
      <p:sp>
        <p:nvSpPr>
          <p:cNvPr id="23" name="Rectangle 22"/>
          <p:cNvSpPr/>
          <p:nvPr/>
        </p:nvSpPr>
        <p:spPr>
          <a:xfrm>
            <a:off x="0" y="0"/>
            <a:ext cx="4592176"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Placeholder 11">
            <a:extLst>
              <a:ext uri="{FF2B5EF4-FFF2-40B4-BE49-F238E27FC236}">
                <a16:creationId xmlns:a16="http://schemas.microsoft.com/office/drawing/2014/main" id="{78F00099-3B64-1A3C-52CB-57369B9323D4}"/>
              </a:ext>
            </a:extLst>
          </p:cNvPr>
          <p:cNvPicPr>
            <a:picLocks noChangeAspect="1"/>
          </p:cNvPicPr>
          <p:nvPr/>
        </p:nvPicPr>
        <p:blipFill rotWithShape="1">
          <a:blip r:embed="rId4">
            <a:extLst>
              <a:ext uri="{28A0092B-C50C-407E-A947-70E740481C1C}">
                <a14:useLocalDpi xmlns:a14="http://schemas.microsoft.com/office/drawing/2010/main" val="0"/>
              </a:ext>
            </a:extLst>
          </a:blip>
          <a:srcRect l="11509" t="-681" b="2921"/>
          <a:stretch/>
        </p:blipFill>
        <p:spPr>
          <a:xfrm>
            <a:off x="0" y="1203977"/>
            <a:ext cx="6021644" cy="4399527"/>
          </a:xfrm>
          <a:custGeom>
            <a:avLst/>
            <a:gdLst>
              <a:gd name="connsiteX0" fmla="*/ 0 w 6828249"/>
              <a:gd name="connsiteY0" fmla="*/ 0 h 4271156"/>
              <a:gd name="connsiteX1" fmla="*/ 6828249 w 6828249"/>
              <a:gd name="connsiteY1" fmla="*/ 0 h 4271156"/>
              <a:gd name="connsiteX2" fmla="*/ 6828249 w 6828249"/>
              <a:gd name="connsiteY2" fmla="*/ 4271156 h 4271156"/>
              <a:gd name="connsiteX3" fmla="*/ 0 w 6828249"/>
              <a:gd name="connsiteY3" fmla="*/ 4271156 h 4271156"/>
            </a:gdLst>
            <a:ahLst/>
            <a:cxnLst>
              <a:cxn ang="0">
                <a:pos x="connsiteX0" y="connsiteY0"/>
              </a:cxn>
              <a:cxn ang="0">
                <a:pos x="connsiteX1" y="connsiteY1"/>
              </a:cxn>
              <a:cxn ang="0">
                <a:pos x="connsiteX2" y="connsiteY2"/>
              </a:cxn>
              <a:cxn ang="0">
                <a:pos x="connsiteX3" y="connsiteY3"/>
              </a:cxn>
            </a:cxnLst>
            <a:rect l="l" t="t" r="r" b="b"/>
            <a:pathLst>
              <a:path w="6828249" h="4271156">
                <a:moveTo>
                  <a:pt x="0" y="0"/>
                </a:moveTo>
                <a:lnTo>
                  <a:pt x="6828249" y="0"/>
                </a:lnTo>
                <a:lnTo>
                  <a:pt x="6828249" y="4271156"/>
                </a:lnTo>
                <a:lnTo>
                  <a:pt x="0" y="4271156"/>
                </a:lnTo>
                <a:close/>
              </a:path>
            </a:pathLst>
          </a:custGeom>
          <a:solidFill>
            <a:schemeClr val="bg2"/>
          </a:solidFill>
        </p:spPr>
      </p:pic>
      <p:grpSp>
        <p:nvGrpSpPr>
          <p:cNvPr id="19" name="Group 18">
            <a:extLst>
              <a:ext uri="{FF2B5EF4-FFF2-40B4-BE49-F238E27FC236}">
                <a16:creationId xmlns:a16="http://schemas.microsoft.com/office/drawing/2014/main" id="{49022C7B-A54C-58FD-21CF-DAEAE790FD53}"/>
              </a:ext>
            </a:extLst>
          </p:cNvPr>
          <p:cNvGrpSpPr/>
          <p:nvPr/>
        </p:nvGrpSpPr>
        <p:grpSpPr>
          <a:xfrm>
            <a:off x="4890131" y="1218142"/>
            <a:ext cx="1141487" cy="327059"/>
            <a:chOff x="4879857" y="1218142"/>
            <a:chExt cx="1141487" cy="327059"/>
          </a:xfrm>
        </p:grpSpPr>
        <p:sp>
          <p:nvSpPr>
            <p:cNvPr id="14" name="Round Same-side Corner of Rectangle 13">
              <a:extLst>
                <a:ext uri="{FF2B5EF4-FFF2-40B4-BE49-F238E27FC236}">
                  <a16:creationId xmlns:a16="http://schemas.microsoft.com/office/drawing/2014/main" id="{CFEBDA29-94C2-54EA-2F4D-8B6D8D816D0E}"/>
                </a:ext>
              </a:extLst>
            </p:cNvPr>
            <p:cNvSpPr/>
            <p:nvPr/>
          </p:nvSpPr>
          <p:spPr>
            <a:xfrm rot="10800000">
              <a:off x="4879857" y="1218142"/>
              <a:ext cx="1141487" cy="327059"/>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28F7EFDA-786C-3B28-62C7-953B12AC6FB4}"/>
                </a:ext>
              </a:extLst>
            </p:cNvPr>
            <p:cNvSpPr txBox="1"/>
            <p:nvPr/>
          </p:nvSpPr>
          <p:spPr>
            <a:xfrm>
              <a:off x="5116160" y="1249805"/>
              <a:ext cx="631904" cy="246221"/>
            </a:xfrm>
            <a:prstGeom prst="rect">
              <a:avLst/>
            </a:prstGeom>
            <a:noFill/>
          </p:spPr>
          <p:txBody>
            <a:bodyPr wrap="none" rtlCol="0">
              <a:spAutoFit/>
            </a:bodyPr>
            <a:lstStyle/>
            <a:p>
              <a:r>
                <a:rPr lang="en-GB" sz="1000">
                  <a:solidFill>
                    <a:schemeClr val="bg1"/>
                  </a:solidFill>
                </a:rPr>
                <a:t>Profiles</a:t>
              </a:r>
            </a:p>
          </p:txBody>
        </p:sp>
      </p:grpSp>
      <p:pic>
        <p:nvPicPr>
          <p:cNvPr id="6" name="Picture 5" descr="A picture containing text, monitor, electronics, screen&#10;&#10;Description automatically generated">
            <a:extLst>
              <a:ext uri="{FF2B5EF4-FFF2-40B4-BE49-F238E27FC236}">
                <a16:creationId xmlns:a16="http://schemas.microsoft.com/office/drawing/2014/main" id="{7856E493-C1DD-8A11-66F4-BFB18923FEB3}"/>
              </a:ext>
            </a:extLst>
          </p:cNvPr>
          <p:cNvPicPr>
            <a:picLocks noChangeAspect="1"/>
          </p:cNvPicPr>
          <p:nvPr/>
        </p:nvPicPr>
        <p:blipFill rotWithShape="1">
          <a:blip r:embed="rId5">
            <a:extLst>
              <a:ext uri="{28A0092B-C50C-407E-A947-70E740481C1C}">
                <a14:useLocalDpi xmlns:a14="http://schemas.microsoft.com/office/drawing/2010/main" val="0"/>
              </a:ext>
            </a:extLst>
          </a:blip>
          <a:srcRect l="16791"/>
          <a:stretch/>
        </p:blipFill>
        <p:spPr>
          <a:xfrm>
            <a:off x="0" y="1130775"/>
            <a:ext cx="6968979" cy="4858073"/>
          </a:xfrm>
          <a:prstGeom prst="rect">
            <a:avLst/>
          </a:prstGeom>
        </p:spPr>
      </p:pic>
      <p:pic>
        <p:nvPicPr>
          <p:cNvPr id="12" name="Picture Placeholder 11">
            <a:extLst>
              <a:ext uri="{FF2B5EF4-FFF2-40B4-BE49-F238E27FC236}">
                <a16:creationId xmlns:a16="http://schemas.microsoft.com/office/drawing/2014/main" id="{98ABF5C5-8565-EF4D-ADD4-BB1F844390ED}"/>
              </a:ext>
            </a:extLst>
          </p:cNvPr>
          <p:cNvPicPr>
            <a:picLocks noGrp="1" noChangeAspect="1"/>
          </p:cNvPicPr>
          <p:nvPr>
            <p:ph type="pic" sz="quarter" idx="11"/>
          </p:nvPr>
        </p:nvPicPr>
        <p:blipFill rotWithShape="1">
          <a:blip r:embed="rId6">
            <a:extLst>
              <a:ext uri="{28A0092B-C50C-407E-A947-70E740481C1C}">
                <a14:useLocalDpi xmlns:a14="http://schemas.microsoft.com/office/drawing/2010/main" val="0"/>
              </a:ext>
            </a:extLst>
          </a:blip>
          <a:srcRect l="40744" r="-6"/>
          <a:stretch/>
        </p:blipFill>
        <p:spPr>
          <a:xfrm>
            <a:off x="-9974" y="1871040"/>
            <a:ext cx="4017963" cy="4237425"/>
          </a:xfrm>
        </p:spPr>
      </p:pic>
      <p:sp>
        <p:nvSpPr>
          <p:cNvPr id="22" name="TextBox 21">
            <a:extLst>
              <a:ext uri="{FF2B5EF4-FFF2-40B4-BE49-F238E27FC236}">
                <a16:creationId xmlns:a16="http://schemas.microsoft.com/office/drawing/2014/main" id="{22E738F6-43C0-8E4F-A3C5-E41CE38E706D}"/>
              </a:ext>
            </a:extLst>
          </p:cNvPr>
          <p:cNvSpPr txBox="1"/>
          <p:nvPr/>
        </p:nvSpPr>
        <p:spPr>
          <a:xfrm>
            <a:off x="216696" y="267968"/>
            <a:ext cx="2907504" cy="341632"/>
          </a:xfrm>
          <a:prstGeom prst="rect">
            <a:avLst/>
          </a:prstGeom>
          <a:noFill/>
        </p:spPr>
        <p:txBody>
          <a:bodyPr wrap="square" rtlCol="0">
            <a:spAutoFit/>
          </a:bodyPr>
          <a:lstStyle/>
          <a:p>
            <a:pPr>
              <a:lnSpc>
                <a:spcPct val="90000"/>
              </a:lnSpc>
            </a:pPr>
            <a:r>
              <a:rPr lang="en-GB">
                <a:solidFill>
                  <a:schemeClr val="bg1">
                    <a:lumMod val="95000"/>
                  </a:schemeClr>
                </a:solidFill>
                <a:latin typeface="+mj-lt"/>
              </a:rPr>
              <a:t>HCL Connections</a:t>
            </a:r>
          </a:p>
        </p:txBody>
      </p:sp>
      <p:cxnSp>
        <p:nvCxnSpPr>
          <p:cNvPr id="24" name="Straight Connector 23">
            <a:extLst>
              <a:ext uri="{FF2B5EF4-FFF2-40B4-BE49-F238E27FC236}">
                <a16:creationId xmlns:a16="http://schemas.microsoft.com/office/drawing/2014/main" id="{485BE0E3-8BFC-D946-8CBE-97C08C9C9527}"/>
              </a:ext>
            </a:extLst>
          </p:cNvPr>
          <p:cNvCxnSpPr>
            <a:cxnSpLocks/>
          </p:cNvCxnSpPr>
          <p:nvPr/>
        </p:nvCxnSpPr>
        <p:spPr>
          <a:xfrm flipH="1">
            <a:off x="337213" y="593901"/>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Logo&#10;&#10;Description automatically generated">
            <a:extLst>
              <a:ext uri="{FF2B5EF4-FFF2-40B4-BE49-F238E27FC236}">
                <a16:creationId xmlns:a16="http://schemas.microsoft.com/office/drawing/2014/main" id="{4074E318-3A6C-C679-4ED4-645B27717F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
        <p:nvSpPr>
          <p:cNvPr id="3" name="Title 1">
            <a:extLst>
              <a:ext uri="{FF2B5EF4-FFF2-40B4-BE49-F238E27FC236}">
                <a16:creationId xmlns:a16="http://schemas.microsoft.com/office/drawing/2014/main" id="{C4EE36E4-6E85-28EB-02AD-681330757F33}"/>
              </a:ext>
            </a:extLst>
          </p:cNvPr>
          <p:cNvSpPr txBox="1">
            <a:spLocks/>
          </p:cNvSpPr>
          <p:nvPr/>
        </p:nvSpPr>
        <p:spPr>
          <a:xfrm>
            <a:off x="6719255" y="1899256"/>
            <a:ext cx="5323066" cy="2955361"/>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r>
              <a:rPr lang="en-GB" sz="1600" dirty="0">
                <a:effectLst/>
              </a:rPr>
              <a:t>HCL Connections </a:t>
            </a:r>
            <a:r>
              <a:rPr lang="en-GB" sz="1600" dirty="0" err="1">
                <a:effectLst/>
              </a:rPr>
              <a:t>ermöglicht</a:t>
            </a:r>
            <a:r>
              <a:rPr lang="en-GB" sz="1600" dirty="0">
                <a:effectLst/>
              </a:rPr>
              <a:t> </a:t>
            </a:r>
            <a:r>
              <a:rPr lang="en-GB" sz="1600" dirty="0" err="1">
                <a:effectLst/>
              </a:rPr>
              <a:t>ein</a:t>
            </a:r>
            <a:r>
              <a:rPr lang="en-GB" sz="1600" dirty="0">
                <a:effectLst/>
              </a:rPr>
              <a:t> </a:t>
            </a:r>
            <a:r>
              <a:rPr lang="en-GB" sz="1600" dirty="0" err="1">
                <a:effectLst/>
              </a:rPr>
              <a:t>Gruppenkalendererlebnis</a:t>
            </a:r>
            <a:r>
              <a:rPr lang="en-GB" sz="1600" dirty="0">
                <a:effectLst/>
              </a:rPr>
              <a:t>, das </a:t>
            </a:r>
            <a:r>
              <a:rPr lang="en-GB" sz="1600" dirty="0" err="1">
                <a:effectLst/>
              </a:rPr>
              <a:t>bisher</a:t>
            </a:r>
            <a:r>
              <a:rPr lang="en-GB" sz="1600" dirty="0">
                <a:effectLst/>
              </a:rPr>
              <a:t> </a:t>
            </a:r>
            <a:r>
              <a:rPr lang="en-GB" sz="1600" dirty="0" err="1">
                <a:effectLst/>
              </a:rPr>
              <a:t>nicht</a:t>
            </a:r>
            <a:r>
              <a:rPr lang="en-GB" sz="1600" dirty="0">
                <a:effectLst/>
              </a:rPr>
              <a:t> </a:t>
            </a:r>
            <a:r>
              <a:rPr lang="en-GB" sz="1600" dirty="0" err="1">
                <a:effectLst/>
              </a:rPr>
              <a:t>möglich</a:t>
            </a:r>
            <a:r>
              <a:rPr lang="en-GB" sz="1600" dirty="0">
                <a:effectLst/>
              </a:rPr>
              <a:t> war. Die </a:t>
            </a:r>
            <a:r>
              <a:rPr lang="en-GB" sz="1600" dirty="0" err="1">
                <a:effectLst/>
              </a:rPr>
              <a:t>Erstellung</a:t>
            </a:r>
            <a:r>
              <a:rPr lang="en-GB" sz="1600" dirty="0">
                <a:effectLst/>
              </a:rPr>
              <a:t> von </a:t>
            </a:r>
            <a:r>
              <a:rPr lang="en-GB" sz="1600" dirty="0" err="1">
                <a:effectLst/>
              </a:rPr>
              <a:t>Profilen</a:t>
            </a:r>
            <a:r>
              <a:rPr lang="en-GB" sz="1600" dirty="0">
                <a:effectLst/>
              </a:rPr>
              <a:t> von </a:t>
            </a:r>
            <a:r>
              <a:rPr lang="en-GB" sz="1600" dirty="0" err="1">
                <a:effectLst/>
              </a:rPr>
              <a:t>Personen</a:t>
            </a:r>
            <a:r>
              <a:rPr lang="en-GB" sz="1600" dirty="0">
                <a:effectLst/>
              </a:rPr>
              <a:t> und </a:t>
            </a:r>
            <a:r>
              <a:rPr lang="en-GB" sz="1600" dirty="0" err="1">
                <a:effectLst/>
              </a:rPr>
              <a:t>ihren</a:t>
            </a:r>
            <a:r>
              <a:rPr lang="en-GB" sz="1600" dirty="0">
                <a:effectLst/>
              </a:rPr>
              <a:t> </a:t>
            </a:r>
            <a:r>
              <a:rPr lang="en-GB" sz="1600" dirty="0" err="1">
                <a:effectLst/>
              </a:rPr>
              <a:t>Beziehungen</a:t>
            </a:r>
            <a:r>
              <a:rPr lang="en-GB" sz="1600" dirty="0">
                <a:effectLst/>
              </a:rPr>
              <a:t>, </a:t>
            </a:r>
            <a:r>
              <a:rPr lang="en-GB" sz="1600" dirty="0" err="1">
                <a:effectLst/>
              </a:rPr>
              <a:t>einschließlich</a:t>
            </a:r>
            <a:r>
              <a:rPr lang="en-GB" sz="1600" dirty="0">
                <a:effectLst/>
              </a:rPr>
              <a:t> </a:t>
            </a:r>
            <a:r>
              <a:rPr lang="en-GB" sz="1600" dirty="0" err="1">
                <a:effectLst/>
              </a:rPr>
              <a:t>wem</a:t>
            </a:r>
            <a:r>
              <a:rPr lang="en-GB" sz="1600" dirty="0">
                <a:effectLst/>
              </a:rPr>
              <a:t> der </a:t>
            </a:r>
            <a:r>
              <a:rPr lang="en-GB" sz="1600" dirty="0" err="1">
                <a:effectLst/>
              </a:rPr>
              <a:t>Nutzer</a:t>
            </a:r>
            <a:r>
              <a:rPr lang="en-GB" sz="1600" dirty="0">
                <a:effectLst/>
              </a:rPr>
              <a:t> </a:t>
            </a:r>
            <a:r>
              <a:rPr lang="en-GB" sz="1600" dirty="0" err="1">
                <a:effectLst/>
              </a:rPr>
              <a:t>folgt</a:t>
            </a:r>
            <a:r>
              <a:rPr lang="en-GB" sz="1600" dirty="0">
                <a:effectLst/>
              </a:rPr>
              <a:t> und </a:t>
            </a:r>
            <a:r>
              <a:rPr lang="en-GB" sz="1600" dirty="0" err="1">
                <a:effectLst/>
              </a:rPr>
              <a:t>welchen</a:t>
            </a:r>
            <a:r>
              <a:rPr lang="en-GB" sz="1600" dirty="0">
                <a:effectLst/>
              </a:rPr>
              <a:t> </a:t>
            </a:r>
            <a:r>
              <a:rPr lang="en-GB" sz="1600" dirty="0" err="1">
                <a:effectLst/>
              </a:rPr>
              <a:t>Netzwerken</a:t>
            </a:r>
            <a:r>
              <a:rPr lang="en-GB" sz="1600" dirty="0">
                <a:effectLst/>
              </a:rPr>
              <a:t> er </a:t>
            </a:r>
            <a:r>
              <a:rPr lang="en-GB" sz="1600" dirty="0" err="1">
                <a:effectLst/>
              </a:rPr>
              <a:t>angehört</a:t>
            </a:r>
            <a:r>
              <a:rPr lang="en-GB" sz="1600" dirty="0">
                <a:effectLst/>
              </a:rPr>
              <a:t>, </a:t>
            </a:r>
            <a:r>
              <a:rPr lang="en-GB" sz="1600" dirty="0" err="1">
                <a:effectLst/>
              </a:rPr>
              <a:t>bietet</a:t>
            </a:r>
            <a:r>
              <a:rPr lang="en-GB" sz="1600" dirty="0">
                <a:effectLst/>
              </a:rPr>
              <a:t> den </a:t>
            </a:r>
            <a:r>
              <a:rPr lang="en-GB" sz="1600" dirty="0" err="1">
                <a:effectLst/>
              </a:rPr>
              <a:t>Nutzern</a:t>
            </a:r>
            <a:r>
              <a:rPr lang="en-GB" sz="1600" dirty="0">
                <a:effectLst/>
              </a:rPr>
              <a:t> die </a:t>
            </a:r>
            <a:r>
              <a:rPr lang="en-GB" sz="1600" dirty="0" err="1">
                <a:effectLst/>
              </a:rPr>
              <a:t>Möglichkeit</a:t>
            </a:r>
            <a:r>
              <a:rPr lang="en-GB" sz="1600" dirty="0">
                <a:effectLst/>
              </a:rPr>
              <a:t>, die </a:t>
            </a:r>
            <a:r>
              <a:rPr lang="en-GB" sz="1600" dirty="0" err="1">
                <a:effectLst/>
              </a:rPr>
              <a:t>Planungsinformationen</a:t>
            </a:r>
            <a:r>
              <a:rPr lang="en-GB" sz="1600" dirty="0">
                <a:effectLst/>
              </a:rPr>
              <a:t> auf </a:t>
            </a:r>
            <a:r>
              <a:rPr lang="en-GB" sz="1600" dirty="0" err="1">
                <a:effectLst/>
              </a:rPr>
              <a:t>völlig</a:t>
            </a:r>
            <a:r>
              <a:rPr lang="en-GB" sz="1600" dirty="0">
                <a:effectLst/>
              </a:rPr>
              <a:t> </a:t>
            </a:r>
            <a:r>
              <a:rPr lang="en-GB" sz="1600" dirty="0" err="1">
                <a:effectLst/>
              </a:rPr>
              <a:t>neue</a:t>
            </a:r>
            <a:r>
              <a:rPr lang="en-GB" sz="1600" dirty="0">
                <a:effectLst/>
              </a:rPr>
              <a:t> Weise </a:t>
            </a:r>
            <a:r>
              <a:rPr lang="en-GB" sz="1600" dirty="0" err="1">
                <a:effectLst/>
              </a:rPr>
              <a:t>zu</a:t>
            </a:r>
            <a:r>
              <a:rPr lang="en-GB" sz="1600" dirty="0">
                <a:effectLst/>
              </a:rPr>
              <a:t> </a:t>
            </a:r>
            <a:r>
              <a:rPr lang="en-GB" sz="1600" dirty="0" err="1">
                <a:effectLst/>
              </a:rPr>
              <a:t>durchsuchen</a:t>
            </a:r>
            <a:r>
              <a:rPr lang="en-GB" sz="1600" dirty="0">
                <a:effectLst/>
              </a:rPr>
              <a:t> und </a:t>
            </a:r>
            <a:r>
              <a:rPr lang="en-GB" sz="1600" dirty="0" err="1">
                <a:effectLst/>
              </a:rPr>
              <a:t>zu</a:t>
            </a:r>
            <a:r>
              <a:rPr lang="en-GB" sz="1600" dirty="0">
                <a:effectLst/>
              </a:rPr>
              <a:t> </a:t>
            </a:r>
            <a:r>
              <a:rPr lang="en-GB" sz="1600" dirty="0" err="1">
                <a:effectLst/>
              </a:rPr>
              <a:t>filtern</a:t>
            </a:r>
            <a:r>
              <a:rPr lang="en-GB" sz="1600" dirty="0">
                <a:effectLst/>
              </a:rPr>
              <a:t>.</a:t>
            </a:r>
            <a:br>
              <a:rPr lang="en-GB" dirty="0">
                <a:effectLst/>
              </a:rPr>
            </a:br>
            <a:endParaRPr lang="en-GB" dirty="0">
              <a:effectLst/>
            </a:endParaRPr>
          </a:p>
          <a:p>
            <a:r>
              <a:rPr lang="en-GB" sz="1600" dirty="0" err="1">
                <a:effectLst/>
              </a:rPr>
              <a:t>OnTime</a:t>
            </a:r>
            <a:r>
              <a:rPr lang="en-GB" sz="1600" dirty="0">
                <a:effectLst/>
              </a:rPr>
              <a:t> </a:t>
            </a:r>
            <a:r>
              <a:rPr lang="en-GB" sz="1600" dirty="0" err="1">
                <a:effectLst/>
              </a:rPr>
              <a:t>lässt</a:t>
            </a:r>
            <a:r>
              <a:rPr lang="en-GB" sz="1600" dirty="0">
                <a:effectLst/>
              </a:rPr>
              <a:t> </a:t>
            </a:r>
            <a:r>
              <a:rPr lang="en-GB" sz="1600" dirty="0" err="1">
                <a:effectLst/>
              </a:rPr>
              <a:t>sich</a:t>
            </a:r>
            <a:r>
              <a:rPr lang="en-GB" sz="1600" dirty="0">
                <a:effectLst/>
              </a:rPr>
              <a:t> </a:t>
            </a:r>
            <a:r>
              <a:rPr lang="en-GB" sz="1600" dirty="0" err="1">
                <a:effectLst/>
              </a:rPr>
              <a:t>sowohl</a:t>
            </a:r>
            <a:r>
              <a:rPr lang="en-GB" sz="1600" dirty="0">
                <a:effectLst/>
              </a:rPr>
              <a:t> in HCL Connections Profile </a:t>
            </a:r>
            <a:r>
              <a:rPr lang="en-GB" sz="1600" dirty="0" err="1">
                <a:effectLst/>
              </a:rPr>
              <a:t>als</a:t>
            </a:r>
            <a:r>
              <a:rPr lang="en-GB" sz="1600" dirty="0">
                <a:effectLst/>
              </a:rPr>
              <a:t> </a:t>
            </a:r>
            <a:r>
              <a:rPr lang="en-GB" sz="1600" dirty="0" err="1">
                <a:effectLst/>
              </a:rPr>
              <a:t>auch</a:t>
            </a:r>
            <a:r>
              <a:rPr lang="en-GB" sz="1600" dirty="0">
                <a:effectLst/>
              </a:rPr>
              <a:t> in Communities </a:t>
            </a:r>
            <a:r>
              <a:rPr lang="en-GB" sz="1600" dirty="0" err="1">
                <a:effectLst/>
              </a:rPr>
              <a:t>integrieren</a:t>
            </a:r>
            <a:r>
              <a:rPr lang="en-GB" sz="1600" dirty="0">
                <a:effectLst/>
              </a:rPr>
              <a:t>.</a:t>
            </a:r>
          </a:p>
        </p:txBody>
      </p:sp>
      <p:grpSp>
        <p:nvGrpSpPr>
          <p:cNvPr id="11" name="Group 10">
            <a:extLst>
              <a:ext uri="{FF2B5EF4-FFF2-40B4-BE49-F238E27FC236}">
                <a16:creationId xmlns:a16="http://schemas.microsoft.com/office/drawing/2014/main" id="{BA99F3E6-F1B4-3020-EEC9-1A3492AB9025}"/>
              </a:ext>
            </a:extLst>
          </p:cNvPr>
          <p:cNvGrpSpPr/>
          <p:nvPr/>
        </p:nvGrpSpPr>
        <p:grpSpPr>
          <a:xfrm>
            <a:off x="2871523" y="1882170"/>
            <a:ext cx="1141487" cy="327059"/>
            <a:chOff x="2947723" y="1831370"/>
            <a:chExt cx="1141487" cy="327059"/>
          </a:xfrm>
        </p:grpSpPr>
        <p:sp>
          <p:nvSpPr>
            <p:cNvPr id="9" name="Round Same-side Corner of Rectangle 8">
              <a:extLst>
                <a:ext uri="{FF2B5EF4-FFF2-40B4-BE49-F238E27FC236}">
                  <a16:creationId xmlns:a16="http://schemas.microsoft.com/office/drawing/2014/main" id="{575E9B10-C291-6359-18F8-4FF25EEC3DF5}"/>
                </a:ext>
              </a:extLst>
            </p:cNvPr>
            <p:cNvSpPr/>
            <p:nvPr/>
          </p:nvSpPr>
          <p:spPr>
            <a:xfrm rot="10800000">
              <a:off x="2947723" y="1831370"/>
              <a:ext cx="1141487" cy="327059"/>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8BA7366-3A1A-BBA1-A30F-61208D86F9B8}"/>
                </a:ext>
              </a:extLst>
            </p:cNvPr>
            <p:cNvSpPr txBox="1"/>
            <p:nvPr/>
          </p:nvSpPr>
          <p:spPr>
            <a:xfrm>
              <a:off x="3029916" y="1863033"/>
              <a:ext cx="978153" cy="246221"/>
            </a:xfrm>
            <a:prstGeom prst="rect">
              <a:avLst/>
            </a:prstGeom>
            <a:noFill/>
          </p:spPr>
          <p:txBody>
            <a:bodyPr wrap="none" rtlCol="0">
              <a:spAutoFit/>
            </a:bodyPr>
            <a:lstStyle/>
            <a:p>
              <a:r>
                <a:rPr lang="en-GB" sz="1000">
                  <a:solidFill>
                    <a:schemeClr val="bg1"/>
                  </a:solidFill>
                </a:rPr>
                <a:t>Communities</a:t>
              </a:r>
            </a:p>
          </p:txBody>
        </p:sp>
      </p:grpSp>
      <p:pic>
        <p:nvPicPr>
          <p:cNvPr id="4" name="Picture 3" descr="A picture containing text, monitor, electronics, screen&#10;&#10;Description automatically generated">
            <a:extLst>
              <a:ext uri="{FF2B5EF4-FFF2-40B4-BE49-F238E27FC236}">
                <a16:creationId xmlns:a16="http://schemas.microsoft.com/office/drawing/2014/main" id="{914F8291-3A4C-E12F-AF4A-EE871AE0ECDF}"/>
              </a:ext>
            </a:extLst>
          </p:cNvPr>
          <p:cNvPicPr>
            <a:picLocks noChangeAspect="1"/>
          </p:cNvPicPr>
          <p:nvPr/>
        </p:nvPicPr>
        <p:blipFill rotWithShape="1">
          <a:blip r:embed="rId5">
            <a:extLst>
              <a:ext uri="{28A0092B-C50C-407E-A947-70E740481C1C}">
                <a14:useLocalDpi xmlns:a14="http://schemas.microsoft.com/office/drawing/2010/main" val="0"/>
              </a:ext>
            </a:extLst>
          </a:blip>
          <a:srcRect l="40741"/>
          <a:stretch/>
        </p:blipFill>
        <p:spPr>
          <a:xfrm>
            <a:off x="-9974" y="1791175"/>
            <a:ext cx="4963030" cy="4858073"/>
          </a:xfrm>
          <a:prstGeom prst="rect">
            <a:avLst/>
          </a:prstGeom>
        </p:spPr>
      </p:pic>
      <p:sp>
        <p:nvSpPr>
          <p:cNvPr id="7" name="Title 1">
            <a:extLst>
              <a:ext uri="{FF2B5EF4-FFF2-40B4-BE49-F238E27FC236}">
                <a16:creationId xmlns:a16="http://schemas.microsoft.com/office/drawing/2014/main" id="{44C2A85E-DA5A-DE67-B7D2-0DBB34A11538}"/>
              </a:ext>
            </a:extLst>
          </p:cNvPr>
          <p:cNvSpPr txBox="1">
            <a:spLocks/>
          </p:cNvSpPr>
          <p:nvPr/>
        </p:nvSpPr>
        <p:spPr>
          <a:xfrm>
            <a:off x="6016484" y="872913"/>
            <a:ext cx="5829549" cy="366960"/>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lgn="r"/>
            <a:r>
              <a:rPr lang="en-GB" sz="1600" dirty="0">
                <a:effectLst/>
              </a:rPr>
              <a:t>Ein </a:t>
            </a:r>
            <a:r>
              <a:rPr lang="en-GB" sz="1600" dirty="0" err="1">
                <a:effectLst/>
              </a:rPr>
              <a:t>echter</a:t>
            </a:r>
            <a:r>
              <a:rPr lang="en-GB" sz="1600" dirty="0">
                <a:effectLst/>
              </a:rPr>
              <a:t> Social </a:t>
            </a:r>
            <a:r>
              <a:rPr lang="en-GB" sz="1600" dirty="0" err="1">
                <a:effectLst/>
              </a:rPr>
              <a:t>Groupcalendar</a:t>
            </a:r>
            <a:r>
              <a:rPr lang="en-GB" sz="1600" dirty="0">
                <a:effectLst/>
              </a:rPr>
              <a:t> </a:t>
            </a:r>
            <a:r>
              <a:rPr lang="en-GB" sz="1600" dirty="0" err="1">
                <a:effectLst/>
              </a:rPr>
              <a:t>werden</a:t>
            </a:r>
            <a:endParaRPr lang="en-GB" sz="1600" dirty="0">
              <a:effectLst/>
            </a:endParaRPr>
          </a:p>
        </p:txBody>
      </p:sp>
      <p:sp>
        <p:nvSpPr>
          <p:cNvPr id="8" name="TextBox 7">
            <a:extLst>
              <a:ext uri="{FF2B5EF4-FFF2-40B4-BE49-F238E27FC236}">
                <a16:creationId xmlns:a16="http://schemas.microsoft.com/office/drawing/2014/main" id="{3275ED77-3730-6080-11BF-4F29F02DE49B}"/>
              </a:ext>
            </a:extLst>
          </p:cNvPr>
          <p:cNvSpPr txBox="1"/>
          <p:nvPr/>
        </p:nvSpPr>
        <p:spPr>
          <a:xfrm>
            <a:off x="1843790" y="332579"/>
            <a:ext cx="10002243" cy="590931"/>
          </a:xfrm>
          <a:prstGeom prst="rect">
            <a:avLst/>
          </a:prstGeom>
          <a:noFill/>
        </p:spPr>
        <p:txBody>
          <a:bodyPr wrap="square" rtlCol="0">
            <a:spAutoFit/>
          </a:bodyPr>
          <a:lstStyle/>
          <a:p>
            <a:pPr algn="r">
              <a:lnSpc>
                <a:spcPct val="90000"/>
              </a:lnSpc>
            </a:pPr>
            <a:r>
              <a:rPr lang="en-GB" sz="3600" dirty="0">
                <a:solidFill>
                  <a:schemeClr val="tx2"/>
                </a:solidFill>
              </a:rPr>
              <a:t>OnTime in Connections</a:t>
            </a:r>
          </a:p>
        </p:txBody>
      </p:sp>
    </p:spTree>
    <p:extLst>
      <p:ext uri="{BB962C8B-B14F-4D97-AF65-F5344CB8AC3E}">
        <p14:creationId xmlns:p14="http://schemas.microsoft.com/office/powerpoint/2010/main" val="325830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building, sitting, white, large&#10;&#10;Description automatically generated">
            <a:extLst>
              <a:ext uri="{FF2B5EF4-FFF2-40B4-BE49-F238E27FC236}">
                <a16:creationId xmlns:a16="http://schemas.microsoft.com/office/drawing/2014/main" id="{CCFA8AD3-6298-D64A-BFF4-58BE3F3A6D5A}"/>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p:pic>
      <p:sp>
        <p:nvSpPr>
          <p:cNvPr id="3" name="Rounded Rectangle 2">
            <a:extLst>
              <a:ext uri="{FF2B5EF4-FFF2-40B4-BE49-F238E27FC236}">
                <a16:creationId xmlns:a16="http://schemas.microsoft.com/office/drawing/2014/main" id="{1E9EB9F6-4FDB-3A42-B48C-450912683A63}"/>
              </a:ext>
            </a:extLst>
          </p:cNvPr>
          <p:cNvSpPr/>
          <p:nvPr/>
        </p:nvSpPr>
        <p:spPr>
          <a:xfrm>
            <a:off x="4060032" y="2514600"/>
            <a:ext cx="4475860" cy="1828800"/>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GB" sz="4800" dirty="0">
                <a:solidFill>
                  <a:schemeClr val="bg1"/>
                </a:solidFill>
              </a:rPr>
              <a:t>Integration</a:t>
            </a:r>
          </a:p>
          <a:p>
            <a:pPr>
              <a:lnSpc>
                <a:spcPct val="90000"/>
              </a:lnSpc>
            </a:pPr>
            <a:r>
              <a:rPr lang="en-GB" sz="3200" dirty="0">
                <a:solidFill>
                  <a:schemeClr val="bg1"/>
                </a:solidFill>
              </a:rPr>
              <a:t>Mit der </a:t>
            </a:r>
            <a:r>
              <a:rPr lang="en-GB" sz="3200" dirty="0" err="1">
                <a:solidFill>
                  <a:schemeClr val="bg1"/>
                </a:solidFill>
              </a:rPr>
              <a:t>OnTime</a:t>
            </a:r>
            <a:r>
              <a:rPr lang="en-GB" sz="3200" dirty="0">
                <a:solidFill>
                  <a:schemeClr val="bg1"/>
                </a:solidFill>
              </a:rPr>
              <a:t> API</a:t>
            </a:r>
          </a:p>
        </p:txBody>
      </p:sp>
      <p:pic>
        <p:nvPicPr>
          <p:cNvPr id="2" name="Picture 1" descr="A picture containing text, clipart&#10;&#10;Description automatically generated">
            <a:extLst>
              <a:ext uri="{FF2B5EF4-FFF2-40B4-BE49-F238E27FC236}">
                <a16:creationId xmlns:a16="http://schemas.microsoft.com/office/drawing/2014/main" id="{52D03EF9-F90D-040F-1A59-2DD33F1AE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200" y="5989840"/>
            <a:ext cx="1917700" cy="557008"/>
          </a:xfrm>
          <a:prstGeom prst="rect">
            <a:avLst/>
          </a:prstGeom>
        </p:spPr>
      </p:pic>
    </p:spTree>
    <p:extLst>
      <p:ext uri="{BB962C8B-B14F-4D97-AF65-F5344CB8AC3E}">
        <p14:creationId xmlns:p14="http://schemas.microsoft.com/office/powerpoint/2010/main" val="331418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31ED5AF5-AD05-45E9-A6E7-D5CC61658485}"/>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val="0"/>
              </a:ext>
            </a:extLst>
          </a:blip>
          <a:srcRect l="9451" r="41213"/>
          <a:stretch/>
        </p:blipFill>
        <p:spPr>
          <a:xfrm>
            <a:off x="0" y="0"/>
            <a:ext cx="5077618" cy="6858000"/>
          </a:xfrm>
        </p:spPr>
      </p:pic>
      <p:sp>
        <p:nvSpPr>
          <p:cNvPr id="20" name="Rectangle 19"/>
          <p:cNvSpPr/>
          <p:nvPr/>
        </p:nvSpPr>
        <p:spPr>
          <a:xfrm>
            <a:off x="0" y="4136571"/>
            <a:ext cx="5081588" cy="2721429"/>
          </a:xfrm>
          <a:prstGeom prst="rect">
            <a:avLst/>
          </a:prstGeom>
          <a:gradFill flip="none" rotWithShape="1">
            <a:gsLst>
              <a:gs pos="0">
                <a:schemeClr val="accent1">
                  <a:alpha val="0"/>
                </a:schemeClr>
              </a:gs>
              <a:gs pos="100000">
                <a:schemeClr val="accent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A413E74C-9047-1744-AD04-FE1D6A545916}"/>
              </a:ext>
            </a:extLst>
          </p:cNvPr>
          <p:cNvSpPr/>
          <p:nvPr/>
        </p:nvSpPr>
        <p:spPr>
          <a:xfrm>
            <a:off x="658185" y="5029199"/>
            <a:ext cx="3747562" cy="1034322"/>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658185" y="5146479"/>
            <a:ext cx="3747561" cy="769441"/>
          </a:xfrm>
          <a:prstGeom prst="rect">
            <a:avLst/>
          </a:prstGeom>
          <a:noFill/>
        </p:spPr>
        <p:txBody>
          <a:bodyPr wrap="square" rtlCol="0">
            <a:spAutoFit/>
          </a:bodyPr>
          <a:lstStyle/>
          <a:p>
            <a:pPr algn="ctr"/>
            <a:r>
              <a:rPr lang="en-GB" sz="4400" dirty="0">
                <a:solidFill>
                  <a:schemeClr val="bg1"/>
                </a:solidFill>
              </a:rPr>
              <a:t>Who are We?</a:t>
            </a:r>
          </a:p>
        </p:txBody>
      </p:sp>
      <p:pic>
        <p:nvPicPr>
          <p:cNvPr id="12" name="Picture 11" descr="A picture containing clock, drawing&#10;&#10;Description automatically generated">
            <a:extLst>
              <a:ext uri="{FF2B5EF4-FFF2-40B4-BE49-F238E27FC236}">
                <a16:creationId xmlns:a16="http://schemas.microsoft.com/office/drawing/2014/main" id="{2B96BC77-A8A4-394C-B6AD-D70AD111677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36751" y="6357492"/>
            <a:ext cx="1363662" cy="291824"/>
          </a:xfrm>
          <a:prstGeom prst="rect">
            <a:avLst/>
          </a:prstGeom>
        </p:spPr>
      </p:pic>
      <p:sp>
        <p:nvSpPr>
          <p:cNvPr id="3" name="Title 1">
            <a:extLst>
              <a:ext uri="{FF2B5EF4-FFF2-40B4-BE49-F238E27FC236}">
                <a16:creationId xmlns:a16="http://schemas.microsoft.com/office/drawing/2014/main" id="{2D94ED99-CF40-A12B-7F54-878EB695DE58}"/>
              </a:ext>
            </a:extLst>
          </p:cNvPr>
          <p:cNvSpPr txBox="1">
            <a:spLocks/>
          </p:cNvSpPr>
          <p:nvPr/>
        </p:nvSpPr>
        <p:spPr>
          <a:xfrm>
            <a:off x="5616393" y="1578686"/>
            <a:ext cx="6384020" cy="4365426"/>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Light" panose="020B0606030504020204" pitchFamily="34" charset="0"/>
              </a:defRPr>
            </a:lvl1pPr>
          </a:lstStyle>
          <a:p>
            <a:pPr marL="171450" indent="-171450">
              <a:buFont typeface="Arial" panose="020B0604020202020204" pitchFamily="34" charset="0"/>
              <a:buChar char="•"/>
            </a:pPr>
            <a:r>
              <a:rPr lang="en-GB" sz="1800" dirty="0">
                <a:solidFill>
                  <a:schemeClr val="tx1">
                    <a:lumMod val="75000"/>
                    <a:lumOff val="25000"/>
                  </a:schemeClr>
                </a:solidFill>
              </a:rPr>
              <a:t>OnTime</a:t>
            </a:r>
            <a:r>
              <a:rPr lang="en-GB" sz="1800" baseline="30000" dirty="0">
                <a:solidFill>
                  <a:schemeClr val="tx1">
                    <a:lumMod val="75000"/>
                    <a:lumOff val="25000"/>
                  </a:schemeClr>
                </a:solidFill>
              </a:rPr>
              <a:t>®</a:t>
            </a:r>
            <a:r>
              <a:rPr lang="en-GB" sz="1800" dirty="0">
                <a:solidFill>
                  <a:schemeClr val="tx1">
                    <a:lumMod val="75000"/>
                    <a:lumOff val="25000"/>
                  </a:schemeClr>
                </a:solidFill>
              </a:rPr>
              <a:t> hat </a:t>
            </a:r>
            <a:r>
              <a:rPr lang="en-GB" sz="1800" dirty="0" err="1">
                <a:solidFill>
                  <a:schemeClr val="tx1">
                    <a:lumMod val="75000"/>
                    <a:lumOff val="25000"/>
                  </a:schemeClr>
                </a:solidFill>
              </a:rPr>
              <a:t>derzeit</a:t>
            </a:r>
            <a:r>
              <a:rPr lang="en-GB" sz="1800" dirty="0">
                <a:solidFill>
                  <a:schemeClr val="tx1">
                    <a:lumMod val="75000"/>
                    <a:lumOff val="25000"/>
                  </a:schemeClr>
                </a:solidFill>
              </a:rPr>
              <a:t> +400 </a:t>
            </a:r>
            <a:r>
              <a:rPr lang="en-GB" sz="1800" dirty="0" err="1">
                <a:solidFill>
                  <a:schemeClr val="tx1">
                    <a:lumMod val="75000"/>
                    <a:lumOff val="25000"/>
                  </a:schemeClr>
                </a:solidFill>
              </a:rPr>
              <a:t>Kunden</a:t>
            </a:r>
            <a:r>
              <a:rPr lang="en-GB" sz="1800" dirty="0">
                <a:solidFill>
                  <a:schemeClr val="tx1">
                    <a:lumMod val="75000"/>
                    <a:lumOff val="25000"/>
                  </a:schemeClr>
                </a:solidFill>
              </a:rPr>
              <a:t> und </a:t>
            </a:r>
            <a:r>
              <a:rPr lang="en-GB" sz="1800" dirty="0" err="1">
                <a:solidFill>
                  <a:schemeClr val="tx1">
                    <a:lumMod val="75000"/>
                    <a:lumOff val="25000"/>
                  </a:schemeClr>
                </a:solidFill>
              </a:rPr>
              <a:t>mehr</a:t>
            </a:r>
            <a:r>
              <a:rPr lang="en-GB" sz="1800" dirty="0">
                <a:solidFill>
                  <a:schemeClr val="tx1">
                    <a:lumMod val="75000"/>
                    <a:lumOff val="25000"/>
                  </a:schemeClr>
                </a:solidFill>
              </a:rPr>
              <a:t> </a:t>
            </a:r>
            <a:r>
              <a:rPr lang="en-GB" sz="1800" dirty="0" err="1">
                <a:solidFill>
                  <a:schemeClr val="tx1">
                    <a:lumMod val="75000"/>
                    <a:lumOff val="25000"/>
                  </a:schemeClr>
                </a:solidFill>
              </a:rPr>
              <a:t>als</a:t>
            </a:r>
            <a:r>
              <a:rPr lang="en-GB" sz="1800" dirty="0">
                <a:solidFill>
                  <a:schemeClr val="tx1">
                    <a:lumMod val="75000"/>
                    <a:lumOff val="25000"/>
                  </a:schemeClr>
                </a:solidFill>
              </a:rPr>
              <a:t> 600.000 </a:t>
            </a:r>
            <a:r>
              <a:rPr lang="en-GB" sz="1800" dirty="0" err="1">
                <a:solidFill>
                  <a:schemeClr val="tx1">
                    <a:lumMod val="75000"/>
                    <a:lumOff val="25000"/>
                  </a:schemeClr>
                </a:solidFill>
              </a:rPr>
              <a:t>Benutzer</a:t>
            </a:r>
            <a:r>
              <a:rPr lang="en-GB" sz="1800" dirty="0">
                <a:solidFill>
                  <a:schemeClr val="tx1">
                    <a:lumMod val="75000"/>
                    <a:lumOff val="25000"/>
                  </a:schemeClr>
                </a:solidFill>
              </a:rPr>
              <a:t> </a:t>
            </a:r>
            <a:r>
              <a:rPr lang="en-GB" sz="1800" dirty="0" err="1">
                <a:solidFill>
                  <a:schemeClr val="tx1">
                    <a:lumMod val="75000"/>
                    <a:lumOff val="25000"/>
                  </a:schemeClr>
                </a:solidFill>
              </a:rPr>
              <a:t>weltweit</a:t>
            </a:r>
            <a:endParaRPr lang="en-GB" sz="1800" dirty="0">
              <a:solidFill>
                <a:schemeClr val="tx1">
                  <a:lumMod val="75000"/>
                  <a:lumOff val="25000"/>
                </a:schemeClr>
              </a:solidFill>
            </a:endParaRPr>
          </a:p>
          <a:p>
            <a:pPr marL="171450" indent="-171450">
              <a:buFont typeface="Arial" panose="020B0604020202020204" pitchFamily="34" charset="0"/>
              <a:buChar char="•"/>
            </a:pPr>
            <a:r>
              <a:rPr lang="en-GB" sz="1800" dirty="0">
                <a:solidFill>
                  <a:schemeClr val="tx1">
                    <a:lumMod val="75000"/>
                    <a:lumOff val="25000"/>
                  </a:schemeClr>
                </a:solidFill>
              </a:rPr>
              <a:t>OnTime</a:t>
            </a:r>
            <a:r>
              <a:rPr lang="en-GB" sz="1800" baseline="30000" dirty="0">
                <a:solidFill>
                  <a:schemeClr val="tx1">
                    <a:lumMod val="75000"/>
                    <a:lumOff val="25000"/>
                  </a:schemeClr>
                </a:solidFill>
              </a:rPr>
              <a:t>®</a:t>
            </a:r>
            <a:r>
              <a:rPr lang="en-GB" sz="1800" dirty="0">
                <a:solidFill>
                  <a:schemeClr val="tx1">
                    <a:lumMod val="75000"/>
                    <a:lumOff val="25000"/>
                  </a:schemeClr>
                </a:solidFill>
              </a:rPr>
              <a:t> hat </a:t>
            </a:r>
            <a:r>
              <a:rPr lang="en-GB" sz="1800" dirty="0" err="1">
                <a:solidFill>
                  <a:schemeClr val="tx1">
                    <a:lumMod val="75000"/>
                    <a:lumOff val="25000"/>
                  </a:schemeClr>
                </a:solidFill>
              </a:rPr>
              <a:t>derzeit</a:t>
            </a:r>
            <a:r>
              <a:rPr lang="en-GB" sz="1800" dirty="0">
                <a:solidFill>
                  <a:schemeClr val="tx1">
                    <a:lumMod val="75000"/>
                    <a:lumOff val="25000"/>
                  </a:schemeClr>
                </a:solidFill>
              </a:rPr>
              <a:t> </a:t>
            </a:r>
            <a:r>
              <a:rPr lang="en-GB" sz="1800" dirty="0" err="1">
                <a:solidFill>
                  <a:schemeClr val="tx1">
                    <a:lumMod val="75000"/>
                    <a:lumOff val="25000"/>
                  </a:schemeClr>
                </a:solidFill>
              </a:rPr>
              <a:t>Niederlassungen</a:t>
            </a:r>
            <a:r>
              <a:rPr lang="en-GB" sz="1800" dirty="0">
                <a:solidFill>
                  <a:schemeClr val="tx1">
                    <a:lumMod val="75000"/>
                    <a:lumOff val="25000"/>
                  </a:schemeClr>
                </a:solidFill>
              </a:rPr>
              <a:t> in </a:t>
            </a:r>
            <a:r>
              <a:rPr lang="en-GB" sz="1800" dirty="0" err="1">
                <a:solidFill>
                  <a:schemeClr val="tx1">
                    <a:lumMod val="75000"/>
                    <a:lumOff val="25000"/>
                  </a:schemeClr>
                </a:solidFill>
              </a:rPr>
              <a:t>Dänemark</a:t>
            </a:r>
            <a:r>
              <a:rPr lang="en-GB" sz="1800" dirty="0">
                <a:solidFill>
                  <a:schemeClr val="tx1">
                    <a:lumMod val="75000"/>
                    <a:lumOff val="25000"/>
                  </a:schemeClr>
                </a:solidFill>
              </a:rPr>
              <a:t>, Deutschland, Japan und der Ukraine</a:t>
            </a:r>
          </a:p>
          <a:p>
            <a:pPr marL="171450" indent="-171450">
              <a:buFont typeface="Arial" panose="020B0604020202020204" pitchFamily="34" charset="0"/>
              <a:buChar char="•"/>
            </a:pPr>
            <a:r>
              <a:rPr lang="en-GB" sz="1800" dirty="0" err="1">
                <a:solidFill>
                  <a:schemeClr val="tx1">
                    <a:lumMod val="75000"/>
                    <a:lumOff val="25000"/>
                  </a:schemeClr>
                </a:solidFill>
              </a:rPr>
              <a:t>IntraVision</a:t>
            </a:r>
            <a:r>
              <a:rPr lang="en-GB" sz="1800" dirty="0">
                <a:solidFill>
                  <a:schemeClr val="tx1">
                    <a:lumMod val="75000"/>
                    <a:lumOff val="25000"/>
                  </a:schemeClr>
                </a:solidFill>
              </a:rPr>
              <a:t> hat </a:t>
            </a:r>
            <a:r>
              <a:rPr lang="en-GB" sz="1800" dirty="0" err="1">
                <a:solidFill>
                  <a:schemeClr val="tx1">
                    <a:lumMod val="75000"/>
                    <a:lumOff val="25000"/>
                  </a:schemeClr>
                </a:solidFill>
              </a:rPr>
              <a:t>Partnerschaften</a:t>
            </a:r>
            <a:r>
              <a:rPr lang="en-GB" sz="1800" dirty="0">
                <a:solidFill>
                  <a:schemeClr val="tx1">
                    <a:lumMod val="75000"/>
                    <a:lumOff val="25000"/>
                  </a:schemeClr>
                </a:solidFill>
              </a:rPr>
              <a:t> </a:t>
            </a:r>
            <a:r>
              <a:rPr lang="en-GB" sz="1800" dirty="0" err="1">
                <a:solidFill>
                  <a:schemeClr val="tx1">
                    <a:lumMod val="75000"/>
                    <a:lumOff val="25000"/>
                  </a:schemeClr>
                </a:solidFill>
              </a:rPr>
              <a:t>sowohl</a:t>
            </a:r>
            <a:r>
              <a:rPr lang="en-GB" sz="1800" dirty="0">
                <a:solidFill>
                  <a:schemeClr val="tx1">
                    <a:lumMod val="75000"/>
                    <a:lumOff val="25000"/>
                  </a:schemeClr>
                </a:solidFill>
              </a:rPr>
              <a:t> </a:t>
            </a:r>
            <a:r>
              <a:rPr lang="en-GB" sz="1800" dirty="0" err="1">
                <a:solidFill>
                  <a:schemeClr val="tx1">
                    <a:lumMod val="75000"/>
                    <a:lumOff val="25000"/>
                  </a:schemeClr>
                </a:solidFill>
              </a:rPr>
              <a:t>mit</a:t>
            </a:r>
            <a:r>
              <a:rPr lang="en-GB" sz="1800" dirty="0">
                <a:solidFill>
                  <a:schemeClr val="tx1">
                    <a:lumMod val="75000"/>
                    <a:lumOff val="25000"/>
                  </a:schemeClr>
                </a:solidFill>
              </a:rPr>
              <a:t> HCL </a:t>
            </a:r>
            <a:r>
              <a:rPr lang="en-GB" sz="1800" dirty="0" err="1">
                <a:solidFill>
                  <a:schemeClr val="tx1">
                    <a:lumMod val="75000"/>
                    <a:lumOff val="25000"/>
                  </a:schemeClr>
                </a:solidFill>
              </a:rPr>
              <a:t>als</a:t>
            </a:r>
            <a:r>
              <a:rPr lang="en-GB" sz="1800" dirty="0">
                <a:solidFill>
                  <a:schemeClr val="tx1">
                    <a:lumMod val="75000"/>
                    <a:lumOff val="25000"/>
                  </a:schemeClr>
                </a:solidFill>
              </a:rPr>
              <a:t> </a:t>
            </a:r>
            <a:r>
              <a:rPr lang="en-GB" sz="1800" dirty="0" err="1">
                <a:solidFill>
                  <a:schemeClr val="tx1">
                    <a:lumMod val="75000"/>
                    <a:lumOff val="25000"/>
                  </a:schemeClr>
                </a:solidFill>
              </a:rPr>
              <a:t>auch</a:t>
            </a:r>
            <a:r>
              <a:rPr lang="en-GB" sz="1800" dirty="0">
                <a:solidFill>
                  <a:schemeClr val="tx1">
                    <a:lumMod val="75000"/>
                    <a:lumOff val="25000"/>
                  </a:schemeClr>
                </a:solidFill>
              </a:rPr>
              <a:t> </a:t>
            </a:r>
            <a:r>
              <a:rPr lang="en-GB" sz="1800" dirty="0" err="1">
                <a:solidFill>
                  <a:schemeClr val="tx1">
                    <a:lumMod val="75000"/>
                    <a:lumOff val="25000"/>
                  </a:schemeClr>
                </a:solidFill>
              </a:rPr>
              <a:t>mit</a:t>
            </a:r>
            <a:r>
              <a:rPr lang="en-GB" sz="1800" dirty="0">
                <a:solidFill>
                  <a:schemeClr val="tx1">
                    <a:lumMod val="75000"/>
                    <a:lumOff val="25000"/>
                  </a:schemeClr>
                </a:solidFill>
              </a:rPr>
              <a:t> Microsoft</a:t>
            </a:r>
          </a:p>
          <a:p>
            <a:pPr marL="171450" indent="-171450">
              <a:buFont typeface="Arial" panose="020B0604020202020204" pitchFamily="34" charset="0"/>
              <a:buChar char="•"/>
            </a:pPr>
            <a:r>
              <a:rPr lang="en-GB" sz="1800" dirty="0" err="1">
                <a:solidFill>
                  <a:schemeClr val="tx1">
                    <a:lumMod val="75000"/>
                    <a:lumOff val="25000"/>
                  </a:schemeClr>
                </a:solidFill>
              </a:rPr>
              <a:t>OnTime</a:t>
            </a:r>
            <a:r>
              <a:rPr lang="en-GB" sz="1800" baseline="30000" dirty="0">
                <a:solidFill>
                  <a:schemeClr val="tx1">
                    <a:lumMod val="75000"/>
                    <a:lumOff val="25000"/>
                  </a:schemeClr>
                </a:solidFill>
              </a:rPr>
              <a:t>® </a:t>
            </a:r>
            <a:r>
              <a:rPr lang="en-GB" sz="1800" dirty="0" err="1">
                <a:solidFill>
                  <a:schemeClr val="tx1">
                    <a:lumMod val="75000"/>
                    <a:lumOff val="25000"/>
                  </a:schemeClr>
                </a:solidFill>
              </a:rPr>
              <a:t>wird</a:t>
            </a:r>
            <a:r>
              <a:rPr lang="en-GB" sz="1800" dirty="0">
                <a:solidFill>
                  <a:schemeClr val="tx1">
                    <a:lumMod val="75000"/>
                    <a:lumOff val="25000"/>
                  </a:schemeClr>
                </a:solidFill>
              </a:rPr>
              <a:t> </a:t>
            </a:r>
            <a:r>
              <a:rPr lang="en-GB" sz="1800" dirty="0" err="1">
                <a:solidFill>
                  <a:schemeClr val="tx1">
                    <a:lumMod val="75000"/>
                    <a:lumOff val="25000"/>
                  </a:schemeClr>
                </a:solidFill>
              </a:rPr>
              <a:t>sowohl</a:t>
            </a:r>
            <a:r>
              <a:rPr lang="en-GB" sz="1800" dirty="0">
                <a:solidFill>
                  <a:schemeClr val="tx1">
                    <a:lumMod val="75000"/>
                    <a:lumOff val="25000"/>
                  </a:schemeClr>
                </a:solidFill>
              </a:rPr>
              <a:t> </a:t>
            </a:r>
            <a:r>
              <a:rPr lang="en-GB" sz="1800" dirty="0" err="1">
                <a:solidFill>
                  <a:schemeClr val="tx1">
                    <a:lumMod val="75000"/>
                    <a:lumOff val="25000"/>
                  </a:schemeClr>
                </a:solidFill>
              </a:rPr>
              <a:t>direkt</a:t>
            </a:r>
            <a:r>
              <a:rPr lang="en-GB" sz="1800" dirty="0">
                <a:solidFill>
                  <a:schemeClr val="tx1">
                    <a:lumMod val="75000"/>
                    <a:lumOff val="25000"/>
                  </a:schemeClr>
                </a:solidFill>
              </a:rPr>
              <a:t> von </a:t>
            </a:r>
            <a:r>
              <a:rPr lang="en-GB" sz="1800" dirty="0" err="1">
                <a:solidFill>
                  <a:schemeClr val="tx1">
                    <a:lumMod val="75000"/>
                    <a:lumOff val="25000"/>
                  </a:schemeClr>
                </a:solidFill>
              </a:rPr>
              <a:t>IntraVision</a:t>
            </a:r>
            <a:r>
              <a:rPr lang="en-GB" sz="1800" dirty="0">
                <a:solidFill>
                  <a:schemeClr val="tx1">
                    <a:lumMod val="75000"/>
                    <a:lumOff val="25000"/>
                  </a:schemeClr>
                </a:solidFill>
              </a:rPr>
              <a:t> </a:t>
            </a:r>
            <a:r>
              <a:rPr lang="en-GB" sz="1800" dirty="0" err="1">
                <a:solidFill>
                  <a:schemeClr val="tx1">
                    <a:lumMod val="75000"/>
                    <a:lumOff val="25000"/>
                  </a:schemeClr>
                </a:solidFill>
              </a:rPr>
              <a:t>als</a:t>
            </a:r>
            <a:r>
              <a:rPr lang="en-GB" sz="1800" dirty="0">
                <a:solidFill>
                  <a:schemeClr val="tx1">
                    <a:lumMod val="75000"/>
                    <a:lumOff val="25000"/>
                  </a:schemeClr>
                </a:solidFill>
              </a:rPr>
              <a:t> </a:t>
            </a:r>
            <a:r>
              <a:rPr lang="en-GB" sz="1800" dirty="0" err="1">
                <a:solidFill>
                  <a:schemeClr val="tx1">
                    <a:lumMod val="75000"/>
                    <a:lumOff val="25000"/>
                  </a:schemeClr>
                </a:solidFill>
              </a:rPr>
              <a:t>auch</a:t>
            </a:r>
            <a:r>
              <a:rPr lang="en-GB" sz="1800" dirty="0">
                <a:solidFill>
                  <a:schemeClr val="tx1">
                    <a:lumMod val="75000"/>
                    <a:lumOff val="25000"/>
                  </a:schemeClr>
                </a:solidFill>
              </a:rPr>
              <a:t> von </a:t>
            </a:r>
            <a:r>
              <a:rPr lang="en-GB" sz="1800" dirty="0" err="1">
                <a:solidFill>
                  <a:schemeClr val="tx1">
                    <a:lumMod val="75000"/>
                    <a:lumOff val="25000"/>
                  </a:schemeClr>
                </a:solidFill>
              </a:rPr>
              <a:t>Geschäftspartnern</a:t>
            </a:r>
            <a:r>
              <a:rPr lang="en-GB" sz="1800" dirty="0">
                <a:solidFill>
                  <a:schemeClr val="tx1">
                    <a:lumMod val="75000"/>
                    <a:lumOff val="25000"/>
                  </a:schemeClr>
                </a:solidFill>
              </a:rPr>
              <a:t> </a:t>
            </a:r>
            <a:r>
              <a:rPr lang="en-GB" sz="1800" dirty="0" err="1">
                <a:solidFill>
                  <a:schemeClr val="tx1">
                    <a:lumMod val="75000"/>
                    <a:lumOff val="25000"/>
                  </a:schemeClr>
                </a:solidFill>
              </a:rPr>
              <a:t>rund</a:t>
            </a:r>
            <a:r>
              <a:rPr lang="en-GB" sz="1800" dirty="0">
                <a:solidFill>
                  <a:schemeClr val="tx1">
                    <a:lumMod val="75000"/>
                    <a:lumOff val="25000"/>
                  </a:schemeClr>
                </a:solidFill>
              </a:rPr>
              <a:t> um den Globus </a:t>
            </a:r>
            <a:r>
              <a:rPr lang="en-GB" sz="1800" dirty="0" err="1">
                <a:solidFill>
                  <a:schemeClr val="tx1">
                    <a:lumMod val="75000"/>
                    <a:lumOff val="25000"/>
                  </a:schemeClr>
                </a:solidFill>
              </a:rPr>
              <a:t>vertrieben</a:t>
            </a:r>
            <a:r>
              <a:rPr lang="en-GB" sz="1800" dirty="0">
                <a:solidFill>
                  <a:schemeClr val="tx1">
                    <a:lumMod val="75000"/>
                    <a:lumOff val="25000"/>
                  </a:schemeClr>
                </a:solidFill>
              </a:rPr>
              <a:t> und </a:t>
            </a:r>
            <a:r>
              <a:rPr lang="en-GB" sz="1800" dirty="0" err="1">
                <a:solidFill>
                  <a:schemeClr val="tx1">
                    <a:lumMod val="75000"/>
                    <a:lumOff val="25000"/>
                  </a:schemeClr>
                </a:solidFill>
              </a:rPr>
              <a:t>unterstützt</a:t>
            </a:r>
            <a:r>
              <a:rPr lang="en-GB" sz="1800" dirty="0">
                <a:solidFill>
                  <a:schemeClr val="tx1">
                    <a:lumMod val="75000"/>
                    <a:lumOff val="25000"/>
                  </a:schemeClr>
                </a:solidFill>
              </a:rPr>
              <a:t>.</a:t>
            </a:r>
          </a:p>
          <a:p>
            <a:pPr marL="171450" indent="-171450">
              <a:buFont typeface="Arial" panose="020B0604020202020204" pitchFamily="34" charset="0"/>
              <a:buChar char="•"/>
            </a:pPr>
            <a:r>
              <a:rPr lang="en-GB" sz="1800" dirty="0" err="1">
                <a:solidFill>
                  <a:schemeClr val="tx1">
                    <a:lumMod val="75000"/>
                    <a:lumOff val="25000"/>
                  </a:schemeClr>
                </a:solidFill>
              </a:rPr>
              <a:t>Wir</a:t>
            </a:r>
            <a:r>
              <a:rPr lang="en-GB" sz="1800" dirty="0">
                <a:solidFill>
                  <a:schemeClr val="tx1">
                    <a:lumMod val="75000"/>
                    <a:lumOff val="25000"/>
                  </a:schemeClr>
                </a:solidFill>
              </a:rPr>
              <a:t> </a:t>
            </a:r>
            <a:r>
              <a:rPr lang="en-GB" sz="1800" dirty="0" err="1">
                <a:solidFill>
                  <a:schemeClr val="tx1">
                    <a:lumMod val="75000"/>
                    <a:lumOff val="25000"/>
                  </a:schemeClr>
                </a:solidFill>
              </a:rPr>
              <a:t>entwickeln</a:t>
            </a:r>
            <a:r>
              <a:rPr lang="en-GB" sz="1800" dirty="0">
                <a:solidFill>
                  <a:schemeClr val="tx1">
                    <a:lumMod val="75000"/>
                    <a:lumOff val="25000"/>
                  </a:schemeClr>
                </a:solidFill>
              </a:rPr>
              <a:t> </a:t>
            </a:r>
            <a:r>
              <a:rPr lang="en-GB" sz="1800" dirty="0" err="1">
                <a:solidFill>
                  <a:schemeClr val="tx1">
                    <a:lumMod val="75000"/>
                    <a:lumOff val="25000"/>
                  </a:schemeClr>
                </a:solidFill>
              </a:rPr>
              <a:t>unsere</a:t>
            </a:r>
            <a:r>
              <a:rPr lang="en-GB" sz="1800" dirty="0">
                <a:solidFill>
                  <a:schemeClr val="tx1">
                    <a:lumMod val="75000"/>
                    <a:lumOff val="25000"/>
                  </a:schemeClr>
                </a:solidFill>
              </a:rPr>
              <a:t> </a:t>
            </a:r>
            <a:r>
              <a:rPr lang="en-GB" sz="1800" dirty="0" err="1">
                <a:solidFill>
                  <a:schemeClr val="tx1">
                    <a:lumMod val="75000"/>
                    <a:lumOff val="25000"/>
                  </a:schemeClr>
                </a:solidFill>
              </a:rPr>
              <a:t>Lösungen</a:t>
            </a:r>
            <a:r>
              <a:rPr lang="en-GB" sz="1800" dirty="0">
                <a:solidFill>
                  <a:schemeClr val="tx1">
                    <a:lumMod val="75000"/>
                    <a:lumOff val="25000"/>
                  </a:schemeClr>
                </a:solidFill>
              </a:rPr>
              <a:t> </a:t>
            </a:r>
            <a:r>
              <a:rPr lang="en-GB" sz="1800" dirty="0" err="1">
                <a:solidFill>
                  <a:schemeClr val="tx1">
                    <a:lumMod val="75000"/>
                    <a:lumOff val="25000"/>
                  </a:schemeClr>
                </a:solidFill>
              </a:rPr>
              <a:t>gemeinsam</a:t>
            </a:r>
            <a:r>
              <a:rPr lang="en-GB" sz="1800" dirty="0">
                <a:solidFill>
                  <a:schemeClr val="tx1">
                    <a:lumMod val="75000"/>
                    <a:lumOff val="25000"/>
                  </a:schemeClr>
                </a:solidFill>
              </a:rPr>
              <a:t> </a:t>
            </a:r>
            <a:r>
              <a:rPr lang="en-GB" sz="1800" dirty="0" err="1">
                <a:solidFill>
                  <a:schemeClr val="tx1">
                    <a:lumMod val="75000"/>
                    <a:lumOff val="25000"/>
                  </a:schemeClr>
                </a:solidFill>
              </a:rPr>
              <a:t>mit</a:t>
            </a:r>
            <a:r>
              <a:rPr lang="en-GB" sz="1800" dirty="0">
                <a:solidFill>
                  <a:schemeClr val="tx1">
                    <a:lumMod val="75000"/>
                    <a:lumOff val="25000"/>
                  </a:schemeClr>
                </a:solidFill>
              </a:rPr>
              <a:t> </a:t>
            </a:r>
            <a:r>
              <a:rPr lang="en-GB" sz="1800" dirty="0" err="1">
                <a:solidFill>
                  <a:schemeClr val="tx1">
                    <a:lumMod val="75000"/>
                    <a:lumOff val="25000"/>
                  </a:schemeClr>
                </a:solidFill>
              </a:rPr>
              <a:t>unseren</a:t>
            </a:r>
            <a:r>
              <a:rPr lang="en-GB" sz="1800" dirty="0">
                <a:solidFill>
                  <a:schemeClr val="tx1">
                    <a:lumMod val="75000"/>
                    <a:lumOff val="25000"/>
                  </a:schemeClr>
                </a:solidFill>
              </a:rPr>
              <a:t> </a:t>
            </a:r>
            <a:r>
              <a:rPr lang="en-GB" sz="1800" dirty="0" err="1">
                <a:solidFill>
                  <a:schemeClr val="tx1">
                    <a:lumMod val="75000"/>
                    <a:lumOff val="25000"/>
                  </a:schemeClr>
                </a:solidFill>
              </a:rPr>
              <a:t>wichtigsten</a:t>
            </a:r>
            <a:r>
              <a:rPr lang="en-GB" sz="1800" dirty="0">
                <a:solidFill>
                  <a:schemeClr val="tx1">
                    <a:lumMod val="75000"/>
                    <a:lumOff val="25000"/>
                  </a:schemeClr>
                </a:solidFill>
              </a:rPr>
              <a:t> </a:t>
            </a:r>
            <a:r>
              <a:rPr lang="en-GB" sz="1800" dirty="0" err="1">
                <a:solidFill>
                  <a:schemeClr val="tx1">
                    <a:lumMod val="75000"/>
                    <a:lumOff val="25000"/>
                  </a:schemeClr>
                </a:solidFill>
              </a:rPr>
              <a:t>Stakeholdern</a:t>
            </a:r>
            <a:r>
              <a:rPr lang="en-GB" sz="1800" dirty="0">
                <a:solidFill>
                  <a:schemeClr val="tx1">
                    <a:lumMod val="75000"/>
                    <a:lumOff val="25000"/>
                  </a:schemeClr>
                </a:solidFill>
              </a:rPr>
              <a:t> - </a:t>
            </a:r>
            <a:r>
              <a:rPr lang="en-GB" sz="1800" dirty="0" err="1">
                <a:solidFill>
                  <a:schemeClr val="tx1">
                    <a:lumMod val="75000"/>
                    <a:lumOff val="25000"/>
                  </a:schemeClr>
                </a:solidFill>
              </a:rPr>
              <a:t>unseren</a:t>
            </a:r>
            <a:r>
              <a:rPr lang="en-GB" sz="1800" dirty="0">
                <a:solidFill>
                  <a:schemeClr val="tx1">
                    <a:lumMod val="75000"/>
                    <a:lumOff val="25000"/>
                  </a:schemeClr>
                </a:solidFill>
              </a:rPr>
              <a:t> </a:t>
            </a:r>
            <a:r>
              <a:rPr lang="en-GB" sz="1800" dirty="0" err="1">
                <a:solidFill>
                  <a:schemeClr val="tx1">
                    <a:lumMod val="75000"/>
                    <a:lumOff val="25000"/>
                  </a:schemeClr>
                </a:solidFill>
              </a:rPr>
              <a:t>Kunden</a:t>
            </a:r>
            <a:r>
              <a:rPr lang="en-GB" sz="1800" dirty="0">
                <a:solidFill>
                  <a:schemeClr val="tx1">
                    <a:lumMod val="75000"/>
                    <a:lumOff val="25000"/>
                  </a:schemeClr>
                </a:solidFill>
              </a:rPr>
              <a:t> und </a:t>
            </a:r>
            <a:r>
              <a:rPr lang="en-GB" sz="1800" dirty="0" err="1">
                <a:solidFill>
                  <a:schemeClr val="tx1">
                    <a:lumMod val="75000"/>
                    <a:lumOff val="25000"/>
                  </a:schemeClr>
                </a:solidFill>
              </a:rPr>
              <a:t>Partnern</a:t>
            </a:r>
            <a:r>
              <a:rPr lang="en-GB" sz="1800" dirty="0">
                <a:solidFill>
                  <a:schemeClr val="tx1">
                    <a:lumMod val="75000"/>
                    <a:lumOff val="25000"/>
                  </a:schemeClr>
                </a:solidFill>
              </a:rPr>
              <a:t> - um OnTime </a:t>
            </a:r>
            <a:r>
              <a:rPr lang="en-GB" sz="1800" dirty="0" err="1">
                <a:solidFill>
                  <a:schemeClr val="tx1">
                    <a:lumMod val="75000"/>
                    <a:lumOff val="25000"/>
                  </a:schemeClr>
                </a:solidFill>
              </a:rPr>
              <a:t>kontinuierlich</a:t>
            </a:r>
            <a:r>
              <a:rPr lang="en-GB" sz="1800" dirty="0">
                <a:solidFill>
                  <a:schemeClr val="tx1">
                    <a:lumMod val="75000"/>
                    <a:lumOff val="25000"/>
                  </a:schemeClr>
                </a:solidFill>
              </a:rPr>
              <a:t> </a:t>
            </a:r>
            <a:r>
              <a:rPr lang="en-GB" sz="1800" dirty="0" err="1">
                <a:solidFill>
                  <a:schemeClr val="tx1">
                    <a:lumMod val="75000"/>
                    <a:lumOff val="25000"/>
                  </a:schemeClr>
                </a:solidFill>
              </a:rPr>
              <a:t>zu</a:t>
            </a:r>
            <a:r>
              <a:rPr lang="en-GB" sz="1800" dirty="0">
                <a:solidFill>
                  <a:schemeClr val="tx1">
                    <a:lumMod val="75000"/>
                    <a:lumOff val="25000"/>
                  </a:schemeClr>
                </a:solidFill>
              </a:rPr>
              <a:t> </a:t>
            </a:r>
            <a:r>
              <a:rPr lang="en-GB" sz="1800" dirty="0" err="1">
                <a:solidFill>
                  <a:schemeClr val="tx1">
                    <a:lumMod val="75000"/>
                    <a:lumOff val="25000"/>
                  </a:schemeClr>
                </a:solidFill>
              </a:rPr>
              <a:t>verbessern</a:t>
            </a:r>
            <a:r>
              <a:rPr lang="en-GB" sz="1800" dirty="0">
                <a:solidFill>
                  <a:schemeClr val="tx1">
                    <a:lumMod val="75000"/>
                    <a:lumOff val="25000"/>
                  </a:schemeClr>
                </a:solidFill>
              </a:rPr>
              <a:t>.</a:t>
            </a:r>
          </a:p>
        </p:txBody>
      </p:sp>
      <p:sp>
        <p:nvSpPr>
          <p:cNvPr id="2" name="Title 1">
            <a:extLst>
              <a:ext uri="{FF2B5EF4-FFF2-40B4-BE49-F238E27FC236}">
                <a16:creationId xmlns:a16="http://schemas.microsoft.com/office/drawing/2014/main" id="{AAB21167-9009-83B9-BD35-69B7338C1509}"/>
              </a:ext>
            </a:extLst>
          </p:cNvPr>
          <p:cNvSpPr txBox="1">
            <a:spLocks/>
          </p:cNvSpPr>
          <p:nvPr/>
        </p:nvSpPr>
        <p:spPr>
          <a:xfrm>
            <a:off x="5612423" y="301078"/>
            <a:ext cx="5759229" cy="1625950"/>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2800">
                <a:latin typeface="+mj-lt"/>
                <a:ea typeface="+mj-ea"/>
                <a:cs typeface="+mj-cs"/>
              </a:defRPr>
            </a:lvl1pPr>
          </a:lstStyle>
          <a:p>
            <a:r>
              <a:rPr lang="en-GB" sz="3200" dirty="0" err="1">
                <a:latin typeface="+mn-lt"/>
              </a:rPr>
              <a:t>OnTime</a:t>
            </a:r>
            <a:r>
              <a:rPr lang="en-GB" sz="3200" dirty="0">
                <a:latin typeface="+mn-lt"/>
              </a:rPr>
              <a:t> und die </a:t>
            </a:r>
            <a:r>
              <a:rPr lang="en-GB" sz="3200" dirty="0" err="1">
                <a:latin typeface="+mn-lt"/>
              </a:rPr>
              <a:t>IntraVision</a:t>
            </a:r>
            <a:r>
              <a:rPr lang="en-GB" sz="3200" dirty="0">
                <a:latin typeface="+mn-lt"/>
              </a:rPr>
              <a:t> Company</a:t>
            </a:r>
          </a:p>
        </p:txBody>
      </p:sp>
    </p:spTree>
    <p:extLst>
      <p:ext uri="{BB962C8B-B14F-4D97-AF65-F5344CB8AC3E}">
        <p14:creationId xmlns:p14="http://schemas.microsoft.com/office/powerpoint/2010/main" val="39404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E899EB-8AD7-8F45-821B-231D4E973AC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124698" y="0"/>
            <a:ext cx="5067301" cy="6858000"/>
          </a:xfrm>
          <a:prstGeom prst="rect">
            <a:avLst/>
          </a:prstGeom>
        </p:spPr>
      </p:pic>
      <p:sp>
        <p:nvSpPr>
          <p:cNvPr id="4" name="Rectangle 3"/>
          <p:cNvSpPr/>
          <p:nvPr/>
        </p:nvSpPr>
        <p:spPr>
          <a:xfrm>
            <a:off x="7124700" y="0"/>
            <a:ext cx="50673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975329" y="3013279"/>
            <a:ext cx="3864145" cy="1761188"/>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Light" panose="020B0606030504020204" pitchFamily="34" charset="0"/>
              </a:defRPr>
            </a:lvl1pPr>
          </a:lstStyle>
          <a:p>
            <a:pPr marL="457200" lvl="0" indent="-457200">
              <a:lnSpc>
                <a:spcPct val="150000"/>
              </a:lnSpc>
              <a:buFont typeface="Arial" charset="0"/>
              <a:buChar char="•"/>
              <a:defRPr sz="1800"/>
            </a:pPr>
            <a:r>
              <a:rPr lang="en-GB" sz="1600" b="1" dirty="0">
                <a:solidFill>
                  <a:schemeClr val="bg1"/>
                </a:solidFill>
                <a:ea typeface="Open Sans ExtraBold" charset="0"/>
                <a:cs typeface="Open Sans ExtraBold" charset="0"/>
                <a:sym typeface="Raleway"/>
              </a:rPr>
              <a:t>SIEBEL CRM</a:t>
            </a:r>
            <a:endParaRPr lang="en-GB" sz="1600" dirty="0">
              <a:solidFill>
                <a:schemeClr val="bg1"/>
              </a:solidFill>
              <a:ea typeface="Open Sans Light"/>
              <a:cs typeface="Open Sans Light"/>
              <a:sym typeface="Open Sans"/>
            </a:endParaRPr>
          </a:p>
          <a:p>
            <a:pPr marL="457200" lvl="0" indent="-457200">
              <a:lnSpc>
                <a:spcPct val="150000"/>
              </a:lnSpc>
              <a:buFont typeface="Arial" charset="0"/>
              <a:buChar char="•"/>
              <a:defRPr sz="1800"/>
            </a:pPr>
            <a:r>
              <a:rPr lang="en-GB" sz="1600" b="1" dirty="0">
                <a:solidFill>
                  <a:schemeClr val="bg1"/>
                </a:solidFill>
                <a:ea typeface="Open Sans ExtraBold" charset="0"/>
                <a:cs typeface="Open Sans ExtraBold" charset="0"/>
                <a:sym typeface="Raleway"/>
              </a:rPr>
              <a:t>SALESFORCE CRM</a:t>
            </a:r>
            <a:endParaRPr lang="en-GB" sz="1600" dirty="0">
              <a:solidFill>
                <a:schemeClr val="bg1"/>
              </a:solidFill>
              <a:ea typeface="Open Sans Light"/>
              <a:cs typeface="Open Sans Light"/>
              <a:sym typeface="Open Sans"/>
            </a:endParaRPr>
          </a:p>
          <a:p>
            <a:pPr marL="457200" lvl="0" indent="-457200">
              <a:lnSpc>
                <a:spcPct val="150000"/>
              </a:lnSpc>
              <a:buFont typeface="Arial" charset="0"/>
              <a:buChar char="•"/>
              <a:defRPr sz="1800"/>
            </a:pPr>
            <a:r>
              <a:rPr lang="en-GB" sz="1600" b="1" dirty="0">
                <a:solidFill>
                  <a:schemeClr val="bg1"/>
                </a:solidFill>
                <a:ea typeface="Open Sans ExtraBold" charset="0"/>
                <a:cs typeface="Open Sans ExtraBold" charset="0"/>
                <a:sym typeface="Raleway"/>
              </a:rPr>
              <a:t>HOMEBANKING</a:t>
            </a:r>
          </a:p>
          <a:p>
            <a:pPr marL="457200" lvl="0" indent="-457200">
              <a:lnSpc>
                <a:spcPct val="150000"/>
              </a:lnSpc>
              <a:buFont typeface="Arial" charset="0"/>
              <a:buChar char="•"/>
              <a:defRPr sz="1800"/>
            </a:pPr>
            <a:r>
              <a:rPr lang="en-GB" sz="1600" b="1" dirty="0">
                <a:solidFill>
                  <a:schemeClr val="bg1"/>
                </a:solidFill>
                <a:ea typeface="Open Sans ExtraBold" charset="0"/>
                <a:cs typeface="Open Sans ExtraBold" charset="0"/>
                <a:sym typeface="Raleway"/>
              </a:rPr>
              <a:t>SAP PTO SYSTEM</a:t>
            </a:r>
            <a:r>
              <a:rPr lang="en-GB" sz="1600" dirty="0">
                <a:solidFill>
                  <a:schemeClr val="bg1"/>
                </a:solidFill>
                <a:ea typeface="Open Sans Light" charset="0"/>
                <a:cs typeface="Open Sans Light" charset="0"/>
                <a:sym typeface="Raleway"/>
              </a:rPr>
              <a:t> (Paid Time Off)</a:t>
            </a:r>
          </a:p>
        </p:txBody>
      </p:sp>
      <p:sp>
        <p:nvSpPr>
          <p:cNvPr id="9" name="Title 1"/>
          <p:cNvSpPr txBox="1">
            <a:spLocks/>
          </p:cNvSpPr>
          <p:nvPr/>
        </p:nvSpPr>
        <p:spPr>
          <a:xfrm>
            <a:off x="7956280" y="1907763"/>
            <a:ext cx="3048000" cy="1340957"/>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2800">
                <a:latin typeface="+mj-lt"/>
                <a:ea typeface="+mj-ea"/>
                <a:cs typeface="+mj-cs"/>
              </a:defRPr>
            </a:lvl1pPr>
          </a:lstStyle>
          <a:p>
            <a:r>
              <a:rPr lang="en-GB" dirty="0" err="1">
                <a:solidFill>
                  <a:schemeClr val="bg1"/>
                </a:solidFill>
                <a:latin typeface="+mn-lt"/>
              </a:rPr>
              <a:t>Beispiele</a:t>
            </a:r>
            <a:r>
              <a:rPr lang="en-GB" dirty="0">
                <a:solidFill>
                  <a:schemeClr val="bg1"/>
                </a:solidFill>
                <a:latin typeface="+mn-lt"/>
              </a:rPr>
              <a:t> von </a:t>
            </a:r>
            <a:r>
              <a:rPr lang="en-GB" dirty="0" err="1">
                <a:solidFill>
                  <a:schemeClr val="bg1"/>
                </a:solidFill>
                <a:latin typeface="+mn-lt"/>
              </a:rPr>
              <a:t>unseren</a:t>
            </a:r>
            <a:r>
              <a:rPr lang="en-GB" dirty="0">
                <a:solidFill>
                  <a:schemeClr val="bg1"/>
                </a:solidFill>
                <a:latin typeface="+mn-lt"/>
              </a:rPr>
              <a:t> </a:t>
            </a:r>
            <a:r>
              <a:rPr lang="en-GB" dirty="0" err="1">
                <a:solidFill>
                  <a:schemeClr val="bg1"/>
                </a:solidFill>
                <a:latin typeface="+mn-lt"/>
              </a:rPr>
              <a:t>Kunden</a:t>
            </a:r>
            <a:r>
              <a:rPr lang="en-GB" dirty="0">
                <a:solidFill>
                  <a:schemeClr val="bg1"/>
                </a:solidFill>
                <a:latin typeface="+mn-lt"/>
              </a:rPr>
              <a:t>:</a:t>
            </a:r>
          </a:p>
        </p:txBody>
      </p:sp>
      <p:sp>
        <p:nvSpPr>
          <p:cNvPr id="12" name="TextBox 11">
            <a:extLst>
              <a:ext uri="{FF2B5EF4-FFF2-40B4-BE49-F238E27FC236}">
                <a16:creationId xmlns:a16="http://schemas.microsoft.com/office/drawing/2014/main" id="{F540587B-2EDB-1140-88F9-DAB2B6E008C0}"/>
              </a:ext>
            </a:extLst>
          </p:cNvPr>
          <p:cNvSpPr txBox="1"/>
          <p:nvPr/>
        </p:nvSpPr>
        <p:spPr>
          <a:xfrm>
            <a:off x="417279" y="642553"/>
            <a:ext cx="6905872" cy="590931"/>
          </a:xfrm>
          <a:prstGeom prst="rect">
            <a:avLst/>
          </a:prstGeom>
          <a:noFill/>
        </p:spPr>
        <p:txBody>
          <a:bodyPr wrap="square" rtlCol="0">
            <a:spAutoFit/>
          </a:bodyPr>
          <a:lstStyle/>
          <a:p>
            <a:pPr>
              <a:lnSpc>
                <a:spcPct val="90000"/>
              </a:lnSpc>
            </a:pPr>
            <a:r>
              <a:rPr lang="en-US" sz="3600" dirty="0">
                <a:solidFill>
                  <a:schemeClr val="tx2"/>
                </a:solidFill>
              </a:rPr>
              <a:t>Die Kraft der Integration</a:t>
            </a:r>
          </a:p>
        </p:txBody>
      </p:sp>
      <p:pic>
        <p:nvPicPr>
          <p:cNvPr id="14" name="Picture 7">
            <a:extLst>
              <a:ext uri="{FF2B5EF4-FFF2-40B4-BE49-F238E27FC236}">
                <a16:creationId xmlns:a16="http://schemas.microsoft.com/office/drawing/2014/main" id="{9910400F-831B-334F-8270-F97831EBDBAC}"/>
              </a:ext>
            </a:extLst>
          </p:cNvPr>
          <p:cNvPicPr>
            <a:picLocks noChangeAspect="1"/>
          </p:cNvPicPr>
          <p:nvPr/>
        </p:nvPicPr>
        <p:blipFill rotWithShape="1">
          <a:blip r:embed="rId3">
            <a:extLst>
              <a:ext uri="{28A0092B-C50C-407E-A947-70E740481C1C}">
                <a14:useLocalDpi xmlns:a14="http://schemas.microsoft.com/office/drawing/2010/main"/>
              </a:ext>
            </a:extLst>
          </a:blip>
          <a:srcRect b="8115"/>
          <a:stretch/>
        </p:blipFill>
        <p:spPr>
          <a:xfrm>
            <a:off x="2919" y="3429000"/>
            <a:ext cx="7907925" cy="3429000"/>
          </a:xfrm>
          <a:prstGeom prst="rect">
            <a:avLst/>
          </a:prstGeom>
        </p:spPr>
      </p:pic>
      <p:sp>
        <p:nvSpPr>
          <p:cNvPr id="11" name="TextBox 10">
            <a:extLst>
              <a:ext uri="{FF2B5EF4-FFF2-40B4-BE49-F238E27FC236}">
                <a16:creationId xmlns:a16="http://schemas.microsoft.com/office/drawing/2014/main" id="{C4D6AB34-19B9-9640-A1C0-D5544E2593E6}"/>
              </a:ext>
            </a:extLst>
          </p:cNvPr>
          <p:cNvSpPr txBox="1"/>
          <p:nvPr/>
        </p:nvSpPr>
        <p:spPr>
          <a:xfrm>
            <a:off x="8436334" y="241289"/>
            <a:ext cx="3562161" cy="341632"/>
          </a:xfrm>
          <a:prstGeom prst="rect">
            <a:avLst/>
          </a:prstGeom>
          <a:noFill/>
        </p:spPr>
        <p:txBody>
          <a:bodyPr wrap="square" rtlCol="0">
            <a:spAutoFit/>
          </a:bodyPr>
          <a:lstStyle/>
          <a:p>
            <a:pPr algn="r">
              <a:lnSpc>
                <a:spcPct val="90000"/>
              </a:lnSpc>
            </a:pPr>
            <a:r>
              <a:rPr lang="en-GB" dirty="0">
                <a:solidFill>
                  <a:schemeClr val="bg1">
                    <a:lumMod val="95000"/>
                  </a:schemeClr>
                </a:solidFill>
                <a:latin typeface="+mj-lt"/>
              </a:rPr>
              <a:t>OnTime API</a:t>
            </a:r>
          </a:p>
        </p:txBody>
      </p:sp>
      <p:cxnSp>
        <p:nvCxnSpPr>
          <p:cNvPr id="15" name="Straight Connector 14">
            <a:extLst>
              <a:ext uri="{FF2B5EF4-FFF2-40B4-BE49-F238E27FC236}">
                <a16:creationId xmlns:a16="http://schemas.microsoft.com/office/drawing/2014/main" id="{209C45B4-09FB-F148-B52B-EC64F15F1070}"/>
              </a:ext>
            </a:extLst>
          </p:cNvPr>
          <p:cNvCxnSpPr>
            <a:cxnSpLocks/>
          </p:cNvCxnSpPr>
          <p:nvPr/>
        </p:nvCxnSpPr>
        <p:spPr>
          <a:xfrm flipH="1">
            <a:off x="11293448" y="579883"/>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8204B17-407C-D747-A0EF-EE1E761CCA7A}"/>
              </a:ext>
            </a:extLst>
          </p:cNvPr>
          <p:cNvSpPr txBox="1"/>
          <p:nvPr/>
        </p:nvSpPr>
        <p:spPr>
          <a:xfrm>
            <a:off x="417279" y="1451548"/>
            <a:ext cx="6444697" cy="2062103"/>
          </a:xfrm>
          <a:prstGeom prst="rect">
            <a:avLst/>
          </a:prstGeom>
          <a:noFill/>
        </p:spPr>
        <p:txBody>
          <a:bodyPr wrap="square" rtlCol="0">
            <a:spAutoFit/>
          </a:bodyPr>
          <a:lstStyle/>
          <a:p>
            <a:pPr lvl="0">
              <a:spcBef>
                <a:spcPts val="1200"/>
              </a:spcBef>
              <a:defRPr sz="1800"/>
            </a:pPr>
            <a:r>
              <a:rPr lang="en-GB" sz="1400" dirty="0">
                <a:solidFill>
                  <a:schemeClr val="tx2"/>
                </a:solidFill>
                <a:ea typeface="Open Sans Light"/>
                <a:cs typeface="Open Sans Light"/>
                <a:sym typeface="Open Sans"/>
              </a:rPr>
              <a:t>Mit der </a:t>
            </a:r>
            <a:r>
              <a:rPr lang="en-GB" sz="1400" dirty="0" err="1">
                <a:solidFill>
                  <a:schemeClr val="tx2"/>
                </a:solidFill>
                <a:ea typeface="Open Sans Light"/>
                <a:cs typeface="Open Sans Light"/>
                <a:sym typeface="Open Sans"/>
              </a:rPr>
              <a:t>OnTime</a:t>
            </a:r>
            <a:r>
              <a:rPr lang="en-GB" sz="1400" dirty="0">
                <a:solidFill>
                  <a:schemeClr val="tx2"/>
                </a:solidFill>
                <a:ea typeface="Open Sans Light"/>
                <a:cs typeface="Open Sans Light"/>
                <a:sym typeface="Open Sans"/>
              </a:rPr>
              <a:t> REST API </a:t>
            </a:r>
            <a:r>
              <a:rPr lang="en-GB" sz="1400" dirty="0" err="1">
                <a:solidFill>
                  <a:schemeClr val="tx2"/>
                </a:solidFill>
                <a:ea typeface="Open Sans Light"/>
                <a:cs typeface="Open Sans Light"/>
                <a:sym typeface="Open Sans"/>
              </a:rPr>
              <a:t>erstellen</a:t>
            </a:r>
            <a:r>
              <a:rPr lang="en-GB" sz="1400" dirty="0">
                <a:solidFill>
                  <a:schemeClr val="tx2"/>
                </a:solidFill>
                <a:ea typeface="Open Sans Light"/>
                <a:cs typeface="Open Sans Light"/>
                <a:sym typeface="Open Sans"/>
              </a:rPr>
              <a:t> Sie </a:t>
            </a:r>
            <a:r>
              <a:rPr lang="en-GB" sz="1400" dirty="0" err="1">
                <a:solidFill>
                  <a:schemeClr val="tx2"/>
                </a:solidFill>
                <a:ea typeface="Open Sans Light"/>
                <a:cs typeface="Open Sans Light"/>
                <a:sym typeface="Open Sans"/>
              </a:rPr>
              <a:t>ganz</a:t>
            </a:r>
            <a:r>
              <a:rPr lang="en-GB" sz="1400" dirty="0">
                <a:solidFill>
                  <a:schemeClr val="tx2"/>
                </a:solidFill>
                <a:ea typeface="Open Sans Light"/>
                <a:cs typeface="Open Sans Light"/>
                <a:sym typeface="Open Sans"/>
              </a:rPr>
              <a:t> </a:t>
            </a:r>
            <a:r>
              <a:rPr lang="en-GB" sz="1400" dirty="0" err="1">
                <a:solidFill>
                  <a:schemeClr val="tx2"/>
                </a:solidFill>
                <a:ea typeface="Open Sans Light"/>
                <a:cs typeface="Open Sans Light"/>
                <a:sym typeface="Open Sans"/>
              </a:rPr>
              <a:t>einfach</a:t>
            </a:r>
            <a:r>
              <a:rPr lang="en-GB" sz="1400" dirty="0">
                <a:solidFill>
                  <a:schemeClr val="tx2"/>
                </a:solidFill>
                <a:ea typeface="Open Sans Light"/>
                <a:cs typeface="Open Sans Light"/>
                <a:sym typeface="Open Sans"/>
              </a:rPr>
              <a:t> </a:t>
            </a:r>
            <a:r>
              <a:rPr lang="en-GB" sz="1400" dirty="0" err="1">
                <a:solidFill>
                  <a:schemeClr val="tx2"/>
                </a:solidFill>
                <a:ea typeface="Open Sans Light"/>
                <a:cs typeface="Open Sans Light"/>
                <a:sym typeface="Open Sans"/>
              </a:rPr>
              <a:t>eine</a:t>
            </a:r>
            <a:r>
              <a:rPr lang="en-GB" sz="1400" dirty="0">
                <a:solidFill>
                  <a:schemeClr val="tx2"/>
                </a:solidFill>
                <a:ea typeface="Open Sans Light"/>
                <a:cs typeface="Open Sans Light"/>
                <a:sym typeface="Open Sans"/>
              </a:rPr>
              <a:t> CRUD-Integration* </a:t>
            </a:r>
            <a:r>
              <a:rPr lang="en-GB" sz="1400" dirty="0" err="1">
                <a:solidFill>
                  <a:schemeClr val="tx2"/>
                </a:solidFill>
                <a:ea typeface="Open Sans Light"/>
                <a:cs typeface="Open Sans Light"/>
                <a:sym typeface="Open Sans"/>
              </a:rPr>
              <a:t>Ihrer</a:t>
            </a:r>
            <a:r>
              <a:rPr lang="en-GB" sz="1400" dirty="0">
                <a:solidFill>
                  <a:schemeClr val="tx2"/>
                </a:solidFill>
                <a:ea typeface="Open Sans Light"/>
                <a:cs typeface="Open Sans Light"/>
                <a:sym typeface="Open Sans"/>
              </a:rPr>
              <a:t> </a:t>
            </a:r>
            <a:r>
              <a:rPr lang="en-GB" sz="1400" dirty="0" err="1">
                <a:solidFill>
                  <a:schemeClr val="tx2"/>
                </a:solidFill>
                <a:ea typeface="Open Sans Light"/>
                <a:cs typeface="Open Sans Light"/>
                <a:sym typeface="Open Sans"/>
              </a:rPr>
              <a:t>Unternehmenskalenderdaten</a:t>
            </a:r>
            <a:r>
              <a:rPr lang="en-GB" sz="1400" dirty="0">
                <a:solidFill>
                  <a:schemeClr val="tx2"/>
                </a:solidFill>
                <a:ea typeface="Open Sans Light"/>
                <a:cs typeface="Open Sans Light"/>
                <a:sym typeface="Open Sans"/>
              </a:rPr>
              <a:t> in </a:t>
            </a:r>
            <a:r>
              <a:rPr lang="en-GB" sz="1400" dirty="0" err="1">
                <a:solidFill>
                  <a:schemeClr val="tx2"/>
                </a:solidFill>
                <a:ea typeface="Open Sans Light"/>
                <a:cs typeface="Open Sans Light"/>
                <a:sym typeface="Open Sans"/>
              </a:rPr>
              <a:t>Echtzeit</a:t>
            </a:r>
            <a:r>
              <a:rPr lang="en-GB" sz="1400" dirty="0">
                <a:solidFill>
                  <a:schemeClr val="tx2"/>
                </a:solidFill>
                <a:ea typeface="Open Sans Light"/>
                <a:cs typeface="Open Sans Light"/>
                <a:sym typeface="Open Sans"/>
              </a:rPr>
              <a:t> </a:t>
            </a:r>
            <a:r>
              <a:rPr lang="en-GB" sz="1400" dirty="0" err="1">
                <a:solidFill>
                  <a:schemeClr val="tx2"/>
                </a:solidFill>
                <a:ea typeface="Open Sans Light"/>
                <a:cs typeface="Open Sans Light"/>
                <a:sym typeface="Open Sans"/>
              </a:rPr>
              <a:t>mit</a:t>
            </a:r>
            <a:r>
              <a:rPr lang="en-GB" sz="1400" dirty="0">
                <a:solidFill>
                  <a:schemeClr val="tx2"/>
                </a:solidFill>
                <a:ea typeface="Open Sans Light"/>
                <a:cs typeface="Open Sans Light"/>
                <a:sym typeface="Open Sans"/>
              </a:rPr>
              <a:t> </a:t>
            </a:r>
            <a:r>
              <a:rPr lang="en-GB" sz="1400" dirty="0" err="1">
                <a:solidFill>
                  <a:schemeClr val="tx2"/>
                </a:solidFill>
                <a:ea typeface="Open Sans Light"/>
                <a:cs typeface="Open Sans Light"/>
                <a:sym typeface="Open Sans"/>
              </a:rPr>
              <a:t>Ihren</a:t>
            </a:r>
            <a:r>
              <a:rPr lang="en-GB" sz="1400" dirty="0">
                <a:solidFill>
                  <a:schemeClr val="tx2"/>
                </a:solidFill>
                <a:ea typeface="Open Sans Light"/>
                <a:cs typeface="Open Sans Light"/>
                <a:sym typeface="Open Sans"/>
              </a:rPr>
              <a:t> </a:t>
            </a:r>
            <a:r>
              <a:rPr lang="en-GB" sz="1400" dirty="0" err="1">
                <a:solidFill>
                  <a:schemeClr val="tx2"/>
                </a:solidFill>
                <a:ea typeface="Open Sans Light"/>
                <a:cs typeface="Open Sans Light"/>
                <a:sym typeface="Open Sans"/>
              </a:rPr>
              <a:t>anderen</a:t>
            </a:r>
            <a:r>
              <a:rPr lang="en-GB" sz="1400" dirty="0">
                <a:solidFill>
                  <a:schemeClr val="tx2"/>
                </a:solidFill>
                <a:ea typeface="Open Sans Light"/>
                <a:cs typeface="Open Sans Light"/>
                <a:sym typeface="Open Sans"/>
              </a:rPr>
              <a:t> </a:t>
            </a:r>
            <a:r>
              <a:rPr lang="en-GB" sz="1400" dirty="0" err="1">
                <a:solidFill>
                  <a:schemeClr val="tx2"/>
                </a:solidFill>
                <a:ea typeface="Open Sans Light"/>
                <a:cs typeface="Open Sans Light"/>
                <a:sym typeface="Open Sans"/>
              </a:rPr>
              <a:t>Geschäftsanwendungen</a:t>
            </a:r>
            <a:r>
              <a:rPr lang="en-GB" sz="1400" dirty="0">
                <a:solidFill>
                  <a:schemeClr val="tx2"/>
                </a:solidFill>
                <a:ea typeface="Open Sans Light"/>
                <a:cs typeface="Open Sans Light"/>
                <a:sym typeface="Open Sans"/>
              </a:rPr>
              <a:t>. </a:t>
            </a:r>
          </a:p>
          <a:p>
            <a:pPr lvl="0">
              <a:spcBef>
                <a:spcPts val="1200"/>
              </a:spcBef>
              <a:defRPr sz="1800"/>
            </a:pPr>
            <a:r>
              <a:rPr lang="en-GB" sz="1400" dirty="0" err="1">
                <a:solidFill>
                  <a:schemeClr val="tx2"/>
                </a:solidFill>
                <a:ea typeface="Open Sans Light"/>
                <a:cs typeface="Open Sans Light"/>
                <a:sym typeface="Open Sans"/>
              </a:rPr>
              <a:t>Keine</a:t>
            </a:r>
            <a:r>
              <a:rPr lang="en-GB" sz="1400" dirty="0">
                <a:solidFill>
                  <a:schemeClr val="tx2"/>
                </a:solidFill>
                <a:ea typeface="Open Sans Light"/>
                <a:cs typeface="Open Sans Light"/>
                <a:sym typeface="Open Sans"/>
              </a:rPr>
              <a:t> </a:t>
            </a:r>
            <a:r>
              <a:rPr lang="en-GB" sz="1400" dirty="0" err="1">
                <a:solidFill>
                  <a:schemeClr val="tx2"/>
                </a:solidFill>
                <a:ea typeface="Open Sans Light"/>
                <a:cs typeface="Open Sans Light"/>
                <a:sym typeface="Open Sans"/>
              </a:rPr>
              <a:t>Aktualisierung</a:t>
            </a:r>
            <a:r>
              <a:rPr lang="en-GB" sz="1400" dirty="0">
                <a:solidFill>
                  <a:schemeClr val="tx2"/>
                </a:solidFill>
                <a:ea typeface="Open Sans Light"/>
                <a:cs typeface="Open Sans Light"/>
                <a:sym typeface="Open Sans"/>
              </a:rPr>
              <a:t> </a:t>
            </a:r>
            <a:r>
              <a:rPr lang="en-GB" sz="1400" dirty="0" err="1">
                <a:solidFill>
                  <a:schemeClr val="tx2"/>
                </a:solidFill>
                <a:ea typeface="Open Sans Light"/>
                <a:cs typeface="Open Sans Light"/>
                <a:sym typeface="Open Sans"/>
              </a:rPr>
              <a:t>mehrerer</a:t>
            </a:r>
            <a:r>
              <a:rPr lang="en-GB" sz="1400" dirty="0">
                <a:solidFill>
                  <a:schemeClr val="tx2"/>
                </a:solidFill>
                <a:ea typeface="Open Sans Light"/>
                <a:cs typeface="Open Sans Light"/>
                <a:sym typeface="Open Sans"/>
              </a:rPr>
              <a:t> </a:t>
            </a:r>
            <a:r>
              <a:rPr lang="en-GB" sz="1400" dirty="0" err="1">
                <a:solidFill>
                  <a:schemeClr val="tx2"/>
                </a:solidFill>
                <a:ea typeface="Open Sans Light"/>
                <a:cs typeface="Open Sans Light"/>
                <a:sym typeface="Open Sans"/>
              </a:rPr>
              <a:t>Systeme</a:t>
            </a:r>
            <a:r>
              <a:rPr lang="en-GB" sz="1400" dirty="0">
                <a:solidFill>
                  <a:schemeClr val="tx2"/>
                </a:solidFill>
                <a:ea typeface="Open Sans Light"/>
                <a:cs typeface="Open Sans Light"/>
                <a:sym typeface="Open Sans"/>
              </a:rPr>
              <a:t>, </a:t>
            </a:r>
            <a:r>
              <a:rPr lang="en-GB" sz="1400" dirty="0" err="1">
                <a:solidFill>
                  <a:schemeClr val="tx2"/>
                </a:solidFill>
                <a:ea typeface="Open Sans Light"/>
                <a:cs typeface="Open Sans Light"/>
                <a:sym typeface="Open Sans"/>
              </a:rPr>
              <a:t>keine</a:t>
            </a:r>
            <a:r>
              <a:rPr lang="en-GB" sz="1400" dirty="0">
                <a:solidFill>
                  <a:schemeClr val="tx2"/>
                </a:solidFill>
                <a:ea typeface="Open Sans Light"/>
                <a:cs typeface="Open Sans Light"/>
                <a:sym typeface="Open Sans"/>
              </a:rPr>
              <a:t> </a:t>
            </a:r>
            <a:r>
              <a:rPr lang="en-GB" sz="1400" dirty="0" err="1">
                <a:solidFill>
                  <a:schemeClr val="tx2"/>
                </a:solidFill>
                <a:ea typeface="Open Sans Light"/>
                <a:cs typeface="Open Sans Light"/>
                <a:sym typeface="Open Sans"/>
              </a:rPr>
              <a:t>Probleme</a:t>
            </a:r>
            <a:r>
              <a:rPr lang="en-GB" sz="1400" dirty="0">
                <a:solidFill>
                  <a:schemeClr val="tx2"/>
                </a:solidFill>
                <a:ea typeface="Open Sans Light"/>
                <a:cs typeface="Open Sans Light"/>
                <a:sym typeface="Open Sans"/>
              </a:rPr>
              <a:t> </a:t>
            </a:r>
            <a:r>
              <a:rPr lang="en-GB" sz="1400" dirty="0" err="1">
                <a:solidFill>
                  <a:schemeClr val="tx2"/>
                </a:solidFill>
                <a:ea typeface="Open Sans Light"/>
                <a:cs typeface="Open Sans Light"/>
                <a:sym typeface="Open Sans"/>
              </a:rPr>
              <a:t>mehr</a:t>
            </a:r>
            <a:r>
              <a:rPr lang="en-GB" sz="1400" dirty="0">
                <a:solidFill>
                  <a:schemeClr val="tx2"/>
                </a:solidFill>
                <a:ea typeface="Open Sans Light"/>
                <a:cs typeface="Open Sans Light"/>
                <a:sym typeface="Open Sans"/>
              </a:rPr>
              <a:t> </a:t>
            </a:r>
            <a:r>
              <a:rPr lang="en-GB" sz="1400" dirty="0" err="1">
                <a:solidFill>
                  <a:schemeClr val="tx2"/>
                </a:solidFill>
                <a:ea typeface="Open Sans Light"/>
                <a:cs typeface="Open Sans Light"/>
                <a:sym typeface="Open Sans"/>
              </a:rPr>
              <a:t>mit</a:t>
            </a:r>
            <a:r>
              <a:rPr lang="en-GB" sz="1400" dirty="0">
                <a:solidFill>
                  <a:schemeClr val="tx2"/>
                </a:solidFill>
                <a:ea typeface="Open Sans Light"/>
                <a:cs typeface="Open Sans Light"/>
                <a:sym typeface="Open Sans"/>
              </a:rPr>
              <a:t> der </a:t>
            </a:r>
            <a:r>
              <a:rPr lang="en-GB" sz="1400" dirty="0" err="1">
                <a:solidFill>
                  <a:schemeClr val="tx2"/>
                </a:solidFill>
                <a:ea typeface="Open Sans Light"/>
                <a:cs typeface="Open Sans Light"/>
                <a:sym typeface="Open Sans"/>
              </a:rPr>
              <a:t>Synchronisierung</a:t>
            </a:r>
            <a:r>
              <a:rPr lang="en-GB" sz="1400" dirty="0">
                <a:solidFill>
                  <a:schemeClr val="tx2"/>
                </a:solidFill>
                <a:ea typeface="Open Sans Light"/>
                <a:cs typeface="Open Sans Light"/>
                <a:sym typeface="Open Sans"/>
              </a:rPr>
              <a:t> von </a:t>
            </a:r>
            <a:r>
              <a:rPr lang="en-GB" sz="1400" dirty="0" err="1">
                <a:solidFill>
                  <a:schemeClr val="tx2"/>
                </a:solidFill>
                <a:ea typeface="Open Sans Light"/>
                <a:cs typeface="Open Sans Light"/>
                <a:sym typeface="Open Sans"/>
              </a:rPr>
              <a:t>Termindaten</a:t>
            </a:r>
            <a:r>
              <a:rPr lang="en-GB" sz="1400" dirty="0">
                <a:solidFill>
                  <a:schemeClr val="tx2"/>
                </a:solidFill>
                <a:ea typeface="Open Sans Light"/>
                <a:cs typeface="Open Sans Light"/>
                <a:sym typeface="Open Sans"/>
              </a:rPr>
              <a:t>.</a:t>
            </a:r>
          </a:p>
          <a:p>
            <a:pPr lvl="0">
              <a:spcBef>
                <a:spcPts val="1200"/>
              </a:spcBef>
              <a:defRPr sz="1800"/>
            </a:pPr>
            <a:endParaRPr lang="en-GB" sz="1400" dirty="0">
              <a:solidFill>
                <a:schemeClr val="tx2"/>
              </a:solidFill>
              <a:ea typeface="Open Sans Light"/>
              <a:cs typeface="Open Sans Light"/>
              <a:sym typeface="Open Sans"/>
            </a:endParaRPr>
          </a:p>
          <a:p>
            <a:pPr lvl="0">
              <a:spcBef>
                <a:spcPts val="1200"/>
              </a:spcBef>
              <a:defRPr sz="1800"/>
            </a:pPr>
            <a:r>
              <a:rPr lang="en-GB" sz="1100" b="0" i="0" dirty="0">
                <a:solidFill>
                  <a:srgbClr val="4F636D"/>
                </a:solidFill>
                <a:effectLst/>
                <a:latin typeface="Assistant variablefont wght"/>
              </a:rPr>
              <a:t>* CRUD (Create, Read, Update, Delete)</a:t>
            </a:r>
            <a:endParaRPr lang="en-GB" sz="1100" dirty="0">
              <a:solidFill>
                <a:schemeClr val="tx2"/>
              </a:solidFill>
              <a:ea typeface="Open Sans Light"/>
              <a:cs typeface="Open Sans Light"/>
              <a:sym typeface="Open Sans"/>
            </a:endParaRPr>
          </a:p>
        </p:txBody>
      </p:sp>
      <p:pic>
        <p:nvPicPr>
          <p:cNvPr id="2" name="Picture 1" descr="A picture containing text, clipart&#10;&#10;Description automatically generated">
            <a:extLst>
              <a:ext uri="{FF2B5EF4-FFF2-40B4-BE49-F238E27FC236}">
                <a16:creationId xmlns:a16="http://schemas.microsoft.com/office/drawing/2014/main" id="{4272DC83-80A5-9391-EBCB-B30AD01FB2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2200" y="5989840"/>
            <a:ext cx="1917700" cy="557008"/>
          </a:xfrm>
          <a:prstGeom prst="rect">
            <a:avLst/>
          </a:prstGeom>
        </p:spPr>
      </p:pic>
    </p:spTree>
    <p:extLst>
      <p:ext uri="{BB962C8B-B14F-4D97-AF65-F5344CB8AC3E}">
        <p14:creationId xmlns:p14="http://schemas.microsoft.com/office/powerpoint/2010/main" val="227111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building lit up at night&#10;&#10;Description automatically generated">
            <a:extLst>
              <a:ext uri="{FF2B5EF4-FFF2-40B4-BE49-F238E27FC236}">
                <a16:creationId xmlns:a16="http://schemas.microsoft.com/office/drawing/2014/main" id="{14E883AF-347F-3B4F-97A9-E36EB1807781}"/>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a:xfrm>
            <a:off x="0" y="0"/>
            <a:ext cx="12192000" cy="6858000"/>
          </a:xfrm>
        </p:spPr>
      </p:pic>
      <p:sp>
        <p:nvSpPr>
          <p:cNvPr id="2" name="Rounded Rectangle 1">
            <a:extLst>
              <a:ext uri="{FF2B5EF4-FFF2-40B4-BE49-F238E27FC236}">
                <a16:creationId xmlns:a16="http://schemas.microsoft.com/office/drawing/2014/main" id="{1CEA54E3-9966-C74B-8D82-77113BF3AA5C}"/>
              </a:ext>
            </a:extLst>
          </p:cNvPr>
          <p:cNvSpPr/>
          <p:nvPr/>
        </p:nvSpPr>
        <p:spPr>
          <a:xfrm>
            <a:off x="654549" y="663460"/>
            <a:ext cx="4879559" cy="1799303"/>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GB" sz="4800">
                <a:solidFill>
                  <a:schemeClr val="bg1"/>
                </a:solidFill>
              </a:rPr>
              <a:t>Architecture &amp;</a:t>
            </a:r>
          </a:p>
          <a:p>
            <a:pPr>
              <a:lnSpc>
                <a:spcPct val="90000"/>
              </a:lnSpc>
            </a:pPr>
            <a:r>
              <a:rPr lang="en-GB" sz="4800">
                <a:solidFill>
                  <a:schemeClr val="bg1"/>
                </a:solidFill>
              </a:rPr>
              <a:t>Security</a:t>
            </a:r>
          </a:p>
        </p:txBody>
      </p:sp>
      <p:pic>
        <p:nvPicPr>
          <p:cNvPr id="3" name="Picture 2" descr="A picture containing text, clipart&#10;&#10;Description automatically generated">
            <a:extLst>
              <a:ext uri="{FF2B5EF4-FFF2-40B4-BE49-F238E27FC236}">
                <a16:creationId xmlns:a16="http://schemas.microsoft.com/office/drawing/2014/main" id="{E6AEEECC-F7D9-E66A-17F5-77A4B71FC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200" y="5989840"/>
            <a:ext cx="1917700" cy="557008"/>
          </a:xfrm>
          <a:prstGeom prst="rect">
            <a:avLst/>
          </a:prstGeom>
        </p:spPr>
      </p:pic>
    </p:spTree>
    <p:extLst>
      <p:ext uri="{BB962C8B-B14F-4D97-AF65-F5344CB8AC3E}">
        <p14:creationId xmlns:p14="http://schemas.microsoft.com/office/powerpoint/2010/main" val="87063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538043F-F675-E148-A938-91CF79720CE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2728687"/>
          </a:xfrm>
          <a:prstGeom prst="rect">
            <a:avLst/>
          </a:prstGeom>
        </p:spPr>
      </p:pic>
      <p:sp>
        <p:nvSpPr>
          <p:cNvPr id="35" name="Rectangle 34">
            <a:extLst>
              <a:ext uri="{FF2B5EF4-FFF2-40B4-BE49-F238E27FC236}">
                <a16:creationId xmlns:a16="http://schemas.microsoft.com/office/drawing/2014/main" id="{EE2C2DF2-1C39-2342-824F-365CA7E58E01}"/>
              </a:ext>
            </a:extLst>
          </p:cNvPr>
          <p:cNvSpPr/>
          <p:nvPr/>
        </p:nvSpPr>
        <p:spPr>
          <a:xfrm>
            <a:off x="-1" y="297"/>
            <a:ext cx="12237217" cy="272868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CAD7109-ABDB-0F4E-84F9-FAA205C16EC4}"/>
              </a:ext>
            </a:extLst>
          </p:cNvPr>
          <p:cNvSpPr txBox="1"/>
          <p:nvPr/>
        </p:nvSpPr>
        <p:spPr>
          <a:xfrm>
            <a:off x="1008219" y="411304"/>
            <a:ext cx="10847176" cy="646331"/>
          </a:xfrm>
          <a:prstGeom prst="rect">
            <a:avLst/>
          </a:prstGeom>
          <a:noFill/>
        </p:spPr>
        <p:txBody>
          <a:bodyPr wrap="square" rtlCol="0">
            <a:spAutoFit/>
          </a:bodyPr>
          <a:lstStyle/>
          <a:p>
            <a:pPr algn="l"/>
            <a:r>
              <a:rPr lang="en-GB" sz="3600" b="0" i="0" u="none" strike="noStrike" dirty="0" err="1">
                <a:solidFill>
                  <a:schemeClr val="bg1"/>
                </a:solidFill>
                <a:effectLst/>
              </a:rPr>
              <a:t>Plattformen</a:t>
            </a:r>
            <a:r>
              <a:rPr lang="en-GB" sz="3600" b="0" i="0" u="none" strike="noStrike" dirty="0">
                <a:solidFill>
                  <a:schemeClr val="bg1"/>
                </a:solidFill>
                <a:effectLst/>
              </a:rPr>
              <a:t>, </a:t>
            </a:r>
            <a:r>
              <a:rPr lang="en-GB" sz="3600" b="0" i="0" u="none" strike="noStrike" dirty="0" err="1">
                <a:solidFill>
                  <a:schemeClr val="bg1"/>
                </a:solidFill>
                <a:effectLst/>
              </a:rPr>
              <a:t>Schnittstellen</a:t>
            </a:r>
            <a:r>
              <a:rPr lang="en-GB" sz="3600" b="0" i="0" u="none" strike="noStrike" dirty="0">
                <a:solidFill>
                  <a:schemeClr val="bg1"/>
                </a:solidFill>
                <a:effectLst/>
              </a:rPr>
              <a:t> und </a:t>
            </a:r>
            <a:r>
              <a:rPr lang="en-GB" sz="3600" b="0" i="0" u="none" strike="noStrike" dirty="0" err="1">
                <a:solidFill>
                  <a:schemeClr val="bg1"/>
                </a:solidFill>
                <a:effectLst/>
              </a:rPr>
              <a:t>Sprachen</a:t>
            </a:r>
            <a:endParaRPr lang="en-GB" sz="3600" b="0" i="0" u="none" strike="noStrike" dirty="0">
              <a:solidFill>
                <a:schemeClr val="bg1"/>
              </a:solidFill>
              <a:effectLst/>
            </a:endParaRPr>
          </a:p>
        </p:txBody>
      </p:sp>
      <p:graphicFrame>
        <p:nvGraphicFramePr>
          <p:cNvPr id="73" name="Table 72">
            <a:extLst>
              <a:ext uri="{FF2B5EF4-FFF2-40B4-BE49-F238E27FC236}">
                <a16:creationId xmlns:a16="http://schemas.microsoft.com/office/drawing/2014/main" id="{A987F796-09C9-184E-960D-D3CF03CCB092}"/>
              </a:ext>
            </a:extLst>
          </p:cNvPr>
          <p:cNvGraphicFramePr>
            <a:graphicFrameLocks noGrp="1"/>
          </p:cNvGraphicFramePr>
          <p:nvPr>
            <p:extLst>
              <p:ext uri="{D42A27DB-BD31-4B8C-83A1-F6EECF244321}">
                <p14:modId xmlns:p14="http://schemas.microsoft.com/office/powerpoint/2010/main" val="193353393"/>
              </p:ext>
            </p:extLst>
          </p:nvPr>
        </p:nvGraphicFramePr>
        <p:xfrm>
          <a:off x="1668792" y="1579000"/>
          <a:ext cx="8405937" cy="2213040"/>
        </p:xfrm>
        <a:graphic>
          <a:graphicData uri="http://schemas.openxmlformats.org/drawingml/2006/table">
            <a:tbl>
              <a:tblPr bandRow="1">
                <a:effectLst>
                  <a:outerShdw blurRad="50800" dist="38100" dir="2700000" algn="tl" rotWithShape="0">
                    <a:prstClr val="black">
                      <a:alpha val="40000"/>
                    </a:prstClr>
                  </a:outerShdw>
                </a:effectLst>
                <a:tableStyleId>{5C22544A-7EE6-4342-B048-85BDC9FD1C3A}</a:tableStyleId>
              </a:tblPr>
              <a:tblGrid>
                <a:gridCol w="2839217">
                  <a:extLst>
                    <a:ext uri="{9D8B030D-6E8A-4147-A177-3AD203B41FA5}">
                      <a16:colId xmlns:a16="http://schemas.microsoft.com/office/drawing/2014/main" val="3616183284"/>
                    </a:ext>
                  </a:extLst>
                </a:gridCol>
                <a:gridCol w="2777865">
                  <a:extLst>
                    <a:ext uri="{9D8B030D-6E8A-4147-A177-3AD203B41FA5}">
                      <a16:colId xmlns:a16="http://schemas.microsoft.com/office/drawing/2014/main" val="3176035547"/>
                    </a:ext>
                  </a:extLst>
                </a:gridCol>
                <a:gridCol w="2788855">
                  <a:extLst>
                    <a:ext uri="{9D8B030D-6E8A-4147-A177-3AD203B41FA5}">
                      <a16:colId xmlns:a16="http://schemas.microsoft.com/office/drawing/2014/main" val="1449756208"/>
                    </a:ext>
                  </a:extLst>
                </a:gridCol>
              </a:tblGrid>
              <a:tr h="50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noProof="0">
                        <a:solidFill>
                          <a:schemeClr val="bg2">
                            <a:lumMod val="25000"/>
                          </a:schemeClr>
                        </a:solidFill>
                      </a:endParaRPr>
                    </a:p>
                  </a:txBody>
                  <a:tcPr anchor="ctr">
                    <a:solidFill>
                      <a:schemeClr val="bg1">
                        <a:lumMod val="75000"/>
                      </a:schemeClr>
                    </a:solidFill>
                  </a:tcPr>
                </a:tc>
                <a:tc>
                  <a:txBody>
                    <a:bodyPr/>
                    <a:lstStyle/>
                    <a:p>
                      <a:pPr algn="l">
                        <a:lnSpc>
                          <a:spcPct val="100000"/>
                        </a:lnSpc>
                      </a:pPr>
                      <a:r>
                        <a:rPr lang="en-GB" sz="1000" b="1" dirty="0" err="1">
                          <a:solidFill>
                            <a:schemeClr val="bg2">
                              <a:lumMod val="25000"/>
                            </a:schemeClr>
                          </a:solidFill>
                        </a:rPr>
                        <a:t>Empfohlen</a:t>
                      </a:r>
                      <a:endParaRPr lang="en-GB" sz="1000" b="1" dirty="0">
                        <a:solidFill>
                          <a:schemeClr val="bg2">
                            <a:lumMod val="25000"/>
                          </a:schemeClr>
                        </a:solidFill>
                      </a:endParaRPr>
                    </a:p>
                  </a:txBody>
                  <a:tcPr anchor="ctr">
                    <a:solidFill>
                      <a:schemeClr val="bg1">
                        <a:lumMod val="85000"/>
                      </a:schemeClr>
                    </a:solidFill>
                  </a:tcPr>
                </a:tc>
                <a:tc>
                  <a:txBody>
                    <a:bodyPr/>
                    <a:lstStyle/>
                    <a:p>
                      <a:pPr algn="l">
                        <a:lnSpc>
                          <a:spcPct val="100000"/>
                        </a:lnSpc>
                      </a:pPr>
                      <a:r>
                        <a:rPr lang="en-GB" sz="1000" b="1" dirty="0" err="1">
                          <a:solidFill>
                            <a:schemeClr val="bg2">
                              <a:lumMod val="25000"/>
                            </a:schemeClr>
                          </a:solidFill>
                        </a:rPr>
                        <a:t>Niedrigste</a:t>
                      </a:r>
                      <a:r>
                        <a:rPr lang="en-GB" sz="1000" b="1" dirty="0">
                          <a:solidFill>
                            <a:schemeClr val="bg2">
                              <a:lumMod val="25000"/>
                            </a:schemeClr>
                          </a:solidFill>
                        </a:rPr>
                        <a:t> </a:t>
                      </a:r>
                      <a:r>
                        <a:rPr lang="en-GB" sz="1000" b="1" dirty="0" err="1">
                          <a:solidFill>
                            <a:schemeClr val="bg2">
                              <a:lumMod val="25000"/>
                            </a:schemeClr>
                          </a:solidFill>
                        </a:rPr>
                        <a:t>unterstützte</a:t>
                      </a:r>
                      <a:r>
                        <a:rPr lang="en-GB" sz="1000" b="1" dirty="0">
                          <a:solidFill>
                            <a:schemeClr val="bg2">
                              <a:lumMod val="25000"/>
                            </a:schemeClr>
                          </a:solidFill>
                        </a:rPr>
                        <a:t> Version</a:t>
                      </a:r>
                    </a:p>
                  </a:txBody>
                  <a:tcPr anchor="ctr">
                    <a:solidFill>
                      <a:schemeClr val="bg1">
                        <a:lumMod val="85000"/>
                      </a:schemeClr>
                    </a:solidFill>
                  </a:tcPr>
                </a:tc>
                <a:extLst>
                  <a:ext uri="{0D108BD9-81ED-4DB2-BD59-A6C34878D82A}">
                    <a16:rowId xmlns:a16="http://schemas.microsoft.com/office/drawing/2014/main" val="3428936952"/>
                  </a:ext>
                </a:extLst>
              </a:tr>
              <a:tr h="50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noProof="0">
                          <a:solidFill>
                            <a:schemeClr val="bg2">
                              <a:lumMod val="25000"/>
                            </a:schemeClr>
                          </a:solidFill>
                        </a:rPr>
                        <a:t>Domino Mail Server</a:t>
                      </a:r>
                    </a:p>
                  </a:txBody>
                  <a:tcPr anchor="ctr">
                    <a:solidFill>
                      <a:schemeClr val="bg1">
                        <a:lumMod val="75000"/>
                      </a:schemeClr>
                    </a:solidFill>
                  </a:tcPr>
                </a:tc>
                <a:tc>
                  <a:txBody>
                    <a:bodyPr/>
                    <a:lstStyle/>
                    <a:p>
                      <a:pPr algn="l">
                        <a:lnSpc>
                          <a:spcPct val="100000"/>
                        </a:lnSpc>
                      </a:pPr>
                      <a:r>
                        <a:rPr lang="en-GB" sz="1000" dirty="0">
                          <a:solidFill>
                            <a:schemeClr val="tx2"/>
                          </a:solidFill>
                        </a:rPr>
                        <a:t>Domino 14 </a:t>
                      </a:r>
                      <a:r>
                        <a:rPr lang="en-GB" sz="1000" dirty="0" err="1">
                          <a:solidFill>
                            <a:schemeClr val="tx2"/>
                          </a:solidFill>
                        </a:rPr>
                        <a:t>oder</a:t>
                      </a:r>
                      <a:r>
                        <a:rPr lang="en-GB" sz="1000" dirty="0">
                          <a:solidFill>
                            <a:schemeClr val="tx2"/>
                          </a:solidFill>
                        </a:rPr>
                        <a:t> 12 auf Windows und Linux</a:t>
                      </a:r>
                    </a:p>
                  </a:txBody>
                  <a:tcPr anchor="ctr">
                    <a:solidFill>
                      <a:srgbClr val="E7F2FC"/>
                    </a:solidFill>
                  </a:tcPr>
                </a:tc>
                <a:tc>
                  <a:txBody>
                    <a:bodyPr/>
                    <a:lstStyle/>
                    <a:p>
                      <a:pPr algn="l">
                        <a:lnSpc>
                          <a:spcPct val="100000"/>
                        </a:lnSpc>
                      </a:pPr>
                      <a:r>
                        <a:rPr lang="en-GB" sz="1000" dirty="0">
                          <a:solidFill>
                            <a:schemeClr val="tx2"/>
                          </a:solidFill>
                        </a:rPr>
                        <a:t>Domino 7 auf Windows und Linux</a:t>
                      </a:r>
                    </a:p>
                  </a:txBody>
                  <a:tcPr anchor="ctr">
                    <a:pattFill prst="dkUpDiag">
                      <a:fgClr>
                        <a:schemeClr val="bg2"/>
                      </a:fgClr>
                      <a:bgClr>
                        <a:schemeClr val="bg1"/>
                      </a:bgClr>
                    </a:pattFill>
                  </a:tcPr>
                </a:tc>
                <a:extLst>
                  <a:ext uri="{0D108BD9-81ED-4DB2-BD59-A6C34878D82A}">
                    <a16:rowId xmlns:a16="http://schemas.microsoft.com/office/drawing/2014/main" val="2174698551"/>
                  </a:ext>
                </a:extLst>
              </a:tr>
              <a:tr h="50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noProof="0">
                          <a:solidFill>
                            <a:schemeClr val="bg2">
                              <a:lumMod val="25000"/>
                            </a:schemeClr>
                          </a:solidFill>
                        </a:rPr>
                        <a:t>Exchange Mail Server</a:t>
                      </a:r>
                    </a:p>
                  </a:txBody>
                  <a:tcPr anchor="ctr">
                    <a:solidFill>
                      <a:schemeClr val="bg1">
                        <a:lumMod val="75000"/>
                      </a:schemeClr>
                    </a:solidFill>
                  </a:tcPr>
                </a:tc>
                <a:tc>
                  <a:txBody>
                    <a:bodyPr/>
                    <a:lstStyle/>
                    <a:p>
                      <a:pPr algn="l">
                        <a:lnSpc>
                          <a:spcPct val="100000"/>
                        </a:lnSpc>
                      </a:pPr>
                      <a:r>
                        <a:rPr lang="en-GB" sz="1000" dirty="0">
                          <a:solidFill>
                            <a:schemeClr val="tx2"/>
                          </a:solidFill>
                        </a:rPr>
                        <a:t>Windows Server 2019 and above</a:t>
                      </a:r>
                    </a:p>
                    <a:p>
                      <a:pPr marL="171450" indent="-171450" algn="l">
                        <a:lnSpc>
                          <a:spcPct val="100000"/>
                        </a:lnSpc>
                        <a:buFont typeface="Arial" panose="020B0604020202020204" pitchFamily="34" charset="0"/>
                        <a:buChar char="•"/>
                      </a:pPr>
                      <a:r>
                        <a:rPr lang="en-GB" sz="1000" dirty="0">
                          <a:solidFill>
                            <a:schemeClr val="tx2"/>
                          </a:solidFill>
                        </a:rPr>
                        <a:t>Online: Current version</a:t>
                      </a:r>
                    </a:p>
                    <a:p>
                      <a:pPr marL="171450" indent="-171450" algn="l">
                        <a:lnSpc>
                          <a:spcPct val="100000"/>
                        </a:lnSpc>
                        <a:buFont typeface="Arial" panose="020B0604020202020204" pitchFamily="34" charset="0"/>
                        <a:buChar char="•"/>
                      </a:pPr>
                      <a:r>
                        <a:rPr lang="en-GB" sz="1000" dirty="0">
                          <a:solidFill>
                            <a:schemeClr val="tx2"/>
                          </a:solidFill>
                        </a:rPr>
                        <a:t>On-premises: Exchange 2019 und </a:t>
                      </a:r>
                      <a:r>
                        <a:rPr lang="en-GB" sz="1000" dirty="0" err="1">
                          <a:solidFill>
                            <a:schemeClr val="tx2"/>
                          </a:solidFill>
                        </a:rPr>
                        <a:t>höhere</a:t>
                      </a:r>
                      <a:r>
                        <a:rPr lang="en-GB" sz="1000" dirty="0">
                          <a:solidFill>
                            <a:schemeClr val="tx2"/>
                          </a:solidFill>
                        </a:rPr>
                        <a:t> </a:t>
                      </a:r>
                      <a:r>
                        <a:rPr lang="en-GB" sz="1000" dirty="0" err="1">
                          <a:solidFill>
                            <a:schemeClr val="tx2"/>
                          </a:solidFill>
                        </a:rPr>
                        <a:t>Versionen</a:t>
                      </a:r>
                      <a:endParaRPr lang="en-GB" sz="1000" dirty="0">
                        <a:solidFill>
                          <a:schemeClr val="tx2"/>
                        </a:solidFill>
                      </a:endParaRPr>
                    </a:p>
                  </a:txBody>
                  <a:tcPr anchor="ctr">
                    <a:solidFill>
                      <a:srgbClr val="E7F2FC"/>
                    </a:solidFill>
                  </a:tcPr>
                </a:tc>
                <a:tc>
                  <a:txBody>
                    <a:bodyPr/>
                    <a:lstStyle/>
                    <a:p>
                      <a:pPr algn="l">
                        <a:lnSpc>
                          <a:spcPct val="100000"/>
                        </a:lnSpc>
                      </a:pPr>
                      <a:r>
                        <a:rPr lang="en-GB" sz="1000" dirty="0">
                          <a:solidFill>
                            <a:schemeClr val="tx2"/>
                          </a:solidFill>
                        </a:rPr>
                        <a:t>Windows Server 2012</a:t>
                      </a:r>
                    </a:p>
                    <a:p>
                      <a:pPr marL="171450" indent="-171450" algn="l">
                        <a:lnSpc>
                          <a:spcPct val="100000"/>
                        </a:lnSpc>
                        <a:buFont typeface="Arial" panose="020B0604020202020204" pitchFamily="34" charset="0"/>
                        <a:buChar char="•"/>
                      </a:pPr>
                      <a:r>
                        <a:rPr lang="en-GB" sz="1000" dirty="0">
                          <a:solidFill>
                            <a:schemeClr val="tx2"/>
                          </a:solidFill>
                        </a:rPr>
                        <a:t>Online: </a:t>
                      </a:r>
                      <a:r>
                        <a:rPr lang="en-GB" sz="1000" dirty="0" err="1">
                          <a:solidFill>
                            <a:schemeClr val="tx2"/>
                          </a:solidFill>
                        </a:rPr>
                        <a:t>Aktuelle</a:t>
                      </a:r>
                      <a:r>
                        <a:rPr lang="en-GB" sz="1000" dirty="0">
                          <a:solidFill>
                            <a:schemeClr val="tx2"/>
                          </a:solidFill>
                        </a:rPr>
                        <a:t> Version</a:t>
                      </a:r>
                    </a:p>
                    <a:p>
                      <a:pPr marL="171450" indent="-171450" algn="l">
                        <a:lnSpc>
                          <a:spcPct val="100000"/>
                        </a:lnSpc>
                        <a:buFont typeface="Arial" panose="020B0604020202020204" pitchFamily="34" charset="0"/>
                        <a:buChar char="•"/>
                      </a:pPr>
                      <a:r>
                        <a:rPr lang="en-GB" sz="1000" dirty="0">
                          <a:solidFill>
                            <a:schemeClr val="tx2"/>
                          </a:solidFill>
                        </a:rPr>
                        <a:t>On-premises - Exchange 2013</a:t>
                      </a:r>
                    </a:p>
                  </a:txBody>
                  <a:tcPr anchor="ctr">
                    <a:pattFill prst="dkUpDiag">
                      <a:fgClr>
                        <a:schemeClr val="bg2"/>
                      </a:fgClr>
                      <a:bgClr>
                        <a:schemeClr val="bg1"/>
                      </a:bgClr>
                    </a:pattFill>
                  </a:tcPr>
                </a:tc>
                <a:extLst>
                  <a:ext uri="{0D108BD9-81ED-4DB2-BD59-A6C34878D82A}">
                    <a16:rowId xmlns:a16="http://schemas.microsoft.com/office/drawing/2014/main" val="242809782"/>
                  </a:ext>
                </a:extLst>
              </a:tr>
              <a:tr h="50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noProof="0" dirty="0">
                          <a:solidFill>
                            <a:schemeClr val="bg2">
                              <a:lumMod val="25000"/>
                            </a:schemeClr>
                          </a:solidFill>
                        </a:rPr>
                        <a:t>OnTime Application Server</a:t>
                      </a:r>
                    </a:p>
                  </a:txBody>
                  <a:tcPr anchor="ctr">
                    <a:solidFill>
                      <a:schemeClr val="bg1">
                        <a:lumMod val="75000"/>
                      </a:schemeClr>
                    </a:solidFill>
                  </a:tcPr>
                </a:tc>
                <a:tc>
                  <a:txBody>
                    <a:bodyPr/>
                    <a:lstStyle/>
                    <a:p>
                      <a:pPr algn="l">
                        <a:lnSpc>
                          <a:spcPct val="100000"/>
                        </a:lnSpc>
                      </a:pPr>
                      <a:r>
                        <a:rPr lang="en-GB" sz="1000" dirty="0">
                          <a:solidFill>
                            <a:schemeClr val="tx2"/>
                          </a:solidFill>
                        </a:rPr>
                        <a:t>Domino 14 </a:t>
                      </a:r>
                      <a:r>
                        <a:rPr lang="en-GB" sz="1000" dirty="0" err="1">
                          <a:solidFill>
                            <a:schemeClr val="tx2"/>
                          </a:solidFill>
                        </a:rPr>
                        <a:t>oder</a:t>
                      </a:r>
                      <a:r>
                        <a:rPr lang="en-GB" sz="1000" dirty="0">
                          <a:solidFill>
                            <a:schemeClr val="tx2"/>
                          </a:solidFill>
                        </a:rPr>
                        <a:t> 12 auf Windows und Linux</a:t>
                      </a:r>
                    </a:p>
                  </a:txBody>
                  <a:tcPr anchor="ctr">
                    <a:solidFill>
                      <a:srgbClr val="E7F2FC"/>
                    </a:solidFill>
                  </a:tcPr>
                </a:tc>
                <a:tc>
                  <a:txBody>
                    <a:bodyPr/>
                    <a:lstStyle/>
                    <a:p>
                      <a:pPr algn="l">
                        <a:lnSpc>
                          <a:spcPct val="100000"/>
                        </a:lnSpc>
                      </a:pPr>
                      <a:r>
                        <a:rPr lang="en-GB" sz="1000" dirty="0">
                          <a:solidFill>
                            <a:schemeClr val="tx2"/>
                          </a:solidFill>
                        </a:rPr>
                        <a:t>Domino 9.0.1FP10 auf Windows und Linux</a:t>
                      </a:r>
                    </a:p>
                  </a:txBody>
                  <a:tcPr anchor="ctr">
                    <a:pattFill prst="dkUpDiag">
                      <a:fgClr>
                        <a:schemeClr val="bg2"/>
                      </a:fgClr>
                      <a:bgClr>
                        <a:schemeClr val="bg1"/>
                      </a:bgClr>
                    </a:pattFill>
                  </a:tcPr>
                </a:tc>
                <a:extLst>
                  <a:ext uri="{0D108BD9-81ED-4DB2-BD59-A6C34878D82A}">
                    <a16:rowId xmlns:a16="http://schemas.microsoft.com/office/drawing/2014/main" val="337945308"/>
                  </a:ext>
                </a:extLst>
              </a:tr>
            </a:tbl>
          </a:graphicData>
        </a:graphic>
      </p:graphicFrame>
      <p:sp>
        <p:nvSpPr>
          <p:cNvPr id="31" name="Rectangle 30">
            <a:extLst>
              <a:ext uri="{FF2B5EF4-FFF2-40B4-BE49-F238E27FC236}">
                <a16:creationId xmlns:a16="http://schemas.microsoft.com/office/drawing/2014/main" id="{DFE448D1-0C60-A84F-9799-FD6442198DFB}"/>
              </a:ext>
            </a:extLst>
          </p:cNvPr>
          <p:cNvSpPr/>
          <p:nvPr/>
        </p:nvSpPr>
        <p:spPr>
          <a:xfrm>
            <a:off x="1680067" y="3831719"/>
            <a:ext cx="8394662" cy="2151689"/>
          </a:xfrm>
          <a:prstGeom prst="rect">
            <a:avLst/>
          </a:prstGeom>
          <a:solidFill>
            <a:schemeClr val="bg1">
              <a:alpha val="90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descr="A picture containing drawing&#10;&#10;Description automatically generated">
            <a:extLst>
              <a:ext uri="{FF2B5EF4-FFF2-40B4-BE49-F238E27FC236}">
                <a16:creationId xmlns:a16="http://schemas.microsoft.com/office/drawing/2014/main" id="{72898621-0201-BA47-8F4C-6BB64924EE5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09646" y="5429760"/>
            <a:ext cx="354178" cy="213360"/>
          </a:xfrm>
          <a:prstGeom prst="rect">
            <a:avLst/>
          </a:prstGeom>
          <a:effectLst>
            <a:outerShdw blurRad="50800" dist="38100" dir="2700000" algn="tl" rotWithShape="0">
              <a:prstClr val="black">
                <a:alpha val="40000"/>
              </a:prstClr>
            </a:outerShdw>
          </a:effectLst>
        </p:spPr>
      </p:pic>
      <p:pic>
        <p:nvPicPr>
          <p:cNvPr id="33" name="Picture 32" descr="A close up of a sign&#10;&#10;Description automatically generated">
            <a:extLst>
              <a:ext uri="{FF2B5EF4-FFF2-40B4-BE49-F238E27FC236}">
                <a16:creationId xmlns:a16="http://schemas.microsoft.com/office/drawing/2014/main" id="{DD7B2E5E-9700-A94F-AFE4-42B402E4D4D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394141" y="5429760"/>
            <a:ext cx="354178" cy="213360"/>
          </a:xfrm>
          <a:prstGeom prst="rect">
            <a:avLst/>
          </a:prstGeom>
          <a:effectLst>
            <a:outerShdw blurRad="50800" dist="38100" dir="2700000" algn="tl" rotWithShape="0">
              <a:prstClr val="black">
                <a:alpha val="40000"/>
              </a:prstClr>
            </a:outerShdw>
          </a:effectLst>
        </p:spPr>
      </p:pic>
      <p:pic>
        <p:nvPicPr>
          <p:cNvPr id="36" name="Picture 35" descr="A picture containing food, drawing&#10;&#10;Description automatically generated">
            <a:extLst>
              <a:ext uri="{FF2B5EF4-FFF2-40B4-BE49-F238E27FC236}">
                <a16:creationId xmlns:a16="http://schemas.microsoft.com/office/drawing/2014/main" id="{DD7C1B58-5710-9E40-8624-1B480B74240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874087" y="5429760"/>
            <a:ext cx="354178" cy="213360"/>
          </a:xfrm>
          <a:prstGeom prst="rect">
            <a:avLst/>
          </a:prstGeom>
          <a:effectLst>
            <a:outerShdw blurRad="50800" dist="38100" dir="2700000" algn="tl" rotWithShape="0">
              <a:prstClr val="black">
                <a:alpha val="40000"/>
              </a:prstClr>
            </a:outerShdw>
          </a:effectLst>
        </p:spPr>
      </p:pic>
      <p:pic>
        <p:nvPicPr>
          <p:cNvPr id="37" name="Picture 36" descr="A picture containing drawing, table&#10;&#10;Description automatically generated">
            <a:extLst>
              <a:ext uri="{FF2B5EF4-FFF2-40B4-BE49-F238E27FC236}">
                <a16:creationId xmlns:a16="http://schemas.microsoft.com/office/drawing/2014/main" id="{3D0E4C5A-F7BC-0C40-A9D4-8DC57A1673E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838532" y="5429760"/>
            <a:ext cx="354178" cy="213360"/>
          </a:xfrm>
          <a:prstGeom prst="rect">
            <a:avLst/>
          </a:prstGeom>
          <a:effectLst>
            <a:outerShdw blurRad="50800" dist="38100" dir="2700000" algn="tl" rotWithShape="0">
              <a:prstClr val="black">
                <a:alpha val="40000"/>
              </a:prstClr>
            </a:outerShdw>
          </a:effectLst>
        </p:spPr>
      </p:pic>
      <p:pic>
        <p:nvPicPr>
          <p:cNvPr id="38" name="Picture 37" descr="A picture containing drawing, table&#10;&#10;Description automatically generated">
            <a:extLst>
              <a:ext uri="{FF2B5EF4-FFF2-40B4-BE49-F238E27FC236}">
                <a16:creationId xmlns:a16="http://schemas.microsoft.com/office/drawing/2014/main" id="{404DA495-4F03-F04E-9B2E-67C4E8CC65D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318478" y="5429760"/>
            <a:ext cx="354178" cy="213360"/>
          </a:xfrm>
          <a:prstGeom prst="rect">
            <a:avLst/>
          </a:prstGeom>
          <a:effectLst>
            <a:outerShdw blurRad="50800" dist="38100" dir="2700000" algn="tl" rotWithShape="0">
              <a:prstClr val="black">
                <a:alpha val="40000"/>
              </a:prstClr>
            </a:outerShdw>
          </a:effectLst>
        </p:spPr>
      </p:pic>
      <p:pic>
        <p:nvPicPr>
          <p:cNvPr id="39" name="Picture 38" descr="A picture containing drawing&#10;&#10;Description automatically generated">
            <a:extLst>
              <a:ext uri="{FF2B5EF4-FFF2-40B4-BE49-F238E27FC236}">
                <a16:creationId xmlns:a16="http://schemas.microsoft.com/office/drawing/2014/main" id="{D0BE4C74-8D2F-0145-BAE0-92831C5A6C2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364897" y="5429760"/>
            <a:ext cx="354178" cy="213360"/>
          </a:xfrm>
          <a:prstGeom prst="rect">
            <a:avLst/>
          </a:prstGeom>
          <a:effectLst>
            <a:outerShdw blurRad="50800" dist="38100" dir="2700000" algn="tl" rotWithShape="0">
              <a:prstClr val="black">
                <a:alpha val="40000"/>
              </a:prstClr>
            </a:outerShdw>
          </a:effectLst>
        </p:spPr>
      </p:pic>
      <p:pic>
        <p:nvPicPr>
          <p:cNvPr id="40" name="Picture 39" descr="A picture containing bird&#10;&#10;Description automatically generated">
            <a:extLst>
              <a:ext uri="{FF2B5EF4-FFF2-40B4-BE49-F238E27FC236}">
                <a16:creationId xmlns:a16="http://schemas.microsoft.com/office/drawing/2014/main" id="{5C1A8F9D-FFDD-2F4B-98B7-BDF72CBE2A4F}"/>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806915" y="5429760"/>
            <a:ext cx="357029" cy="213360"/>
          </a:xfrm>
          <a:prstGeom prst="rect">
            <a:avLst/>
          </a:prstGeom>
          <a:effectLst>
            <a:outerShdw blurRad="50800" dist="38100" dir="2700000" algn="tl" rotWithShape="0">
              <a:prstClr val="black">
                <a:alpha val="40000"/>
              </a:prstClr>
            </a:outerShdw>
          </a:effectLst>
        </p:spPr>
      </p:pic>
      <p:pic>
        <p:nvPicPr>
          <p:cNvPr id="41" name="Picture 40" descr="A picture containing drawing&#10;&#10;Description automatically generated">
            <a:extLst>
              <a:ext uri="{FF2B5EF4-FFF2-40B4-BE49-F238E27FC236}">
                <a16:creationId xmlns:a16="http://schemas.microsoft.com/office/drawing/2014/main" id="{6F4D8D24-3D34-C442-BBC2-F364569EC68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285771" y="5429760"/>
            <a:ext cx="354178" cy="213360"/>
          </a:xfrm>
          <a:prstGeom prst="rect">
            <a:avLst/>
          </a:prstGeom>
          <a:effectLst>
            <a:outerShdw blurRad="50800" dist="38100" dir="2700000" algn="tl" rotWithShape="0">
              <a:prstClr val="black">
                <a:alpha val="40000"/>
              </a:prstClr>
            </a:outerShdw>
          </a:effectLst>
        </p:spPr>
      </p:pic>
      <p:pic>
        <p:nvPicPr>
          <p:cNvPr id="42" name="Picture 41" descr="A drawing of a person&#10;&#10;Description automatically generated">
            <a:extLst>
              <a:ext uri="{FF2B5EF4-FFF2-40B4-BE49-F238E27FC236}">
                <a16:creationId xmlns:a16="http://schemas.microsoft.com/office/drawing/2014/main" id="{6CF6DD69-A750-F942-A369-AE461322E16F}"/>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761776" y="5430590"/>
            <a:ext cx="354178" cy="213360"/>
          </a:xfrm>
          <a:prstGeom prst="rect">
            <a:avLst/>
          </a:prstGeom>
          <a:effectLst>
            <a:outerShdw blurRad="50800" dist="38100" dir="2700000" algn="tl" rotWithShape="0">
              <a:prstClr val="black">
                <a:alpha val="40000"/>
              </a:prstClr>
            </a:outerShdw>
          </a:effectLst>
        </p:spPr>
      </p:pic>
      <p:pic>
        <p:nvPicPr>
          <p:cNvPr id="43" name="Picture 42" descr="A picture containing drawing&#10;&#10;Description automatically generated">
            <a:extLst>
              <a:ext uri="{FF2B5EF4-FFF2-40B4-BE49-F238E27FC236}">
                <a16:creationId xmlns:a16="http://schemas.microsoft.com/office/drawing/2014/main" id="{F1AA8872-743F-0B49-8756-A5DA135937FB}"/>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256527" y="5423036"/>
            <a:ext cx="357029" cy="215078"/>
          </a:xfrm>
          <a:prstGeom prst="rect">
            <a:avLst/>
          </a:prstGeom>
          <a:ln>
            <a:noFill/>
          </a:ln>
          <a:effectLst>
            <a:outerShdw blurRad="50800" dist="38100" dir="2700000" algn="tl" rotWithShape="0">
              <a:prstClr val="black">
                <a:alpha val="40000"/>
              </a:prstClr>
            </a:outerShdw>
          </a:effectLst>
        </p:spPr>
      </p:pic>
      <p:pic>
        <p:nvPicPr>
          <p:cNvPr id="44" name="Picture 43" descr="A picture containing drawing&#10;&#10;Description automatically generated">
            <a:extLst>
              <a:ext uri="{FF2B5EF4-FFF2-40B4-BE49-F238E27FC236}">
                <a16:creationId xmlns:a16="http://schemas.microsoft.com/office/drawing/2014/main" id="{2C012029-A381-314F-A9A5-00DAB477B325}"/>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730162" y="5429760"/>
            <a:ext cx="354178" cy="213360"/>
          </a:xfrm>
          <a:prstGeom prst="rect">
            <a:avLst/>
          </a:prstGeom>
          <a:effectLst>
            <a:outerShdw blurRad="50800" dist="38100" dir="2700000" algn="tl" rotWithShape="0">
              <a:prstClr val="black">
                <a:alpha val="40000"/>
              </a:prstClr>
            </a:outerShdw>
          </a:effectLst>
        </p:spPr>
      </p:pic>
      <p:sp>
        <p:nvSpPr>
          <p:cNvPr id="45" name="TextBox 44">
            <a:extLst>
              <a:ext uri="{FF2B5EF4-FFF2-40B4-BE49-F238E27FC236}">
                <a16:creationId xmlns:a16="http://schemas.microsoft.com/office/drawing/2014/main" id="{C288D352-EC67-434B-8C00-D3B97088DED0}"/>
              </a:ext>
            </a:extLst>
          </p:cNvPr>
          <p:cNvSpPr txBox="1"/>
          <p:nvPr/>
        </p:nvSpPr>
        <p:spPr>
          <a:xfrm>
            <a:off x="2211104" y="4090742"/>
            <a:ext cx="969753" cy="1619867"/>
          </a:xfrm>
          <a:prstGeom prst="rect">
            <a:avLst/>
          </a:prstGeom>
          <a:noFill/>
        </p:spPr>
        <p:txBody>
          <a:bodyPr wrap="none" rtlCol="0">
            <a:spAutoFit/>
          </a:bodyPr>
          <a:lstStyle/>
          <a:p>
            <a:pPr>
              <a:lnSpc>
                <a:spcPct val="250000"/>
              </a:lnSpc>
            </a:pPr>
            <a:r>
              <a:rPr lang="en-GB" sz="1400" dirty="0">
                <a:solidFill>
                  <a:schemeClr val="tx2"/>
                </a:solidFill>
              </a:rPr>
              <a:t>Clients</a:t>
            </a:r>
          </a:p>
          <a:p>
            <a:pPr>
              <a:lnSpc>
                <a:spcPct val="250000"/>
              </a:lnSpc>
            </a:pPr>
            <a:r>
              <a:rPr lang="en-GB" sz="1400" dirty="0">
                <a:solidFill>
                  <a:schemeClr val="tx2"/>
                </a:solidFill>
              </a:rPr>
              <a:t>Mobile</a:t>
            </a:r>
          </a:p>
          <a:p>
            <a:pPr>
              <a:lnSpc>
                <a:spcPct val="250000"/>
              </a:lnSpc>
            </a:pPr>
            <a:r>
              <a:rPr lang="en-GB" sz="1400" dirty="0" err="1">
                <a:solidFill>
                  <a:schemeClr val="tx2"/>
                </a:solidFill>
              </a:rPr>
              <a:t>Sprachen</a:t>
            </a:r>
            <a:endParaRPr lang="en-GB" sz="1400" dirty="0">
              <a:solidFill>
                <a:schemeClr val="tx2"/>
              </a:solidFill>
            </a:endParaRPr>
          </a:p>
        </p:txBody>
      </p:sp>
      <p:pic>
        <p:nvPicPr>
          <p:cNvPr id="46" name="Picture 45">
            <a:extLst>
              <a:ext uri="{FF2B5EF4-FFF2-40B4-BE49-F238E27FC236}">
                <a16:creationId xmlns:a16="http://schemas.microsoft.com/office/drawing/2014/main" id="{2CBC9F39-1A33-1640-A88E-D83FE68EC732}"/>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3887160" y="4810764"/>
            <a:ext cx="396634" cy="396634"/>
          </a:xfrm>
          <a:prstGeom prst="rect">
            <a:avLst/>
          </a:prstGeom>
          <a:effectLst>
            <a:outerShdw blurRad="50800" dist="38100" dir="2700000" algn="tl" rotWithShape="0">
              <a:prstClr val="black">
                <a:alpha val="40000"/>
              </a:prstClr>
            </a:outerShdw>
          </a:effectLst>
        </p:spPr>
      </p:pic>
      <p:pic>
        <p:nvPicPr>
          <p:cNvPr id="47" name="Picture 46">
            <a:extLst>
              <a:ext uri="{FF2B5EF4-FFF2-40B4-BE49-F238E27FC236}">
                <a16:creationId xmlns:a16="http://schemas.microsoft.com/office/drawing/2014/main" id="{D1F9D64B-369B-B14C-BDA6-F4855F9F4BFB}"/>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4429694" y="4818806"/>
            <a:ext cx="301686" cy="354179"/>
          </a:xfrm>
          <a:prstGeom prst="rect">
            <a:avLst/>
          </a:prstGeom>
          <a:effectLst>
            <a:outerShdw blurRad="50800" dist="38100" dir="2700000" algn="tl" rotWithShape="0">
              <a:prstClr val="black">
                <a:alpha val="40000"/>
              </a:prstClr>
            </a:outerShdw>
          </a:effectLst>
        </p:spPr>
      </p:pic>
      <p:sp>
        <p:nvSpPr>
          <p:cNvPr id="49" name="Title 1">
            <a:extLst>
              <a:ext uri="{FF2B5EF4-FFF2-40B4-BE49-F238E27FC236}">
                <a16:creationId xmlns:a16="http://schemas.microsoft.com/office/drawing/2014/main" id="{249386A5-73AC-8446-ADC9-8BA444B761EB}"/>
              </a:ext>
            </a:extLst>
          </p:cNvPr>
          <p:cNvSpPr txBox="1">
            <a:spLocks/>
          </p:cNvSpPr>
          <p:nvPr/>
        </p:nvSpPr>
        <p:spPr>
          <a:xfrm>
            <a:off x="1680067" y="3828647"/>
            <a:ext cx="5897526" cy="366960"/>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lvl="0">
              <a:defRPr sz="1800"/>
            </a:pPr>
            <a:r>
              <a:rPr lang="en-GB" sz="1600" b="1" dirty="0" err="1">
                <a:ea typeface="Open Sans ExtraBold" charset="0"/>
                <a:cs typeface="Open Sans ExtraBold" charset="0"/>
                <a:sym typeface="Raleway"/>
              </a:rPr>
              <a:t>Unterstützte</a:t>
            </a:r>
            <a:r>
              <a:rPr lang="en-GB" sz="1600" b="1" dirty="0">
                <a:ea typeface="Open Sans ExtraBold" charset="0"/>
                <a:cs typeface="Open Sans ExtraBold" charset="0"/>
                <a:sym typeface="Raleway"/>
              </a:rPr>
              <a:t> </a:t>
            </a:r>
            <a:r>
              <a:rPr lang="en-GB" sz="1600" b="1" dirty="0" err="1">
                <a:ea typeface="Open Sans ExtraBold" charset="0"/>
                <a:cs typeface="Open Sans ExtraBold" charset="0"/>
                <a:sym typeface="Raleway"/>
              </a:rPr>
              <a:t>Schnittstellen</a:t>
            </a:r>
            <a:r>
              <a:rPr lang="en-GB" sz="1600" b="1" dirty="0">
                <a:ea typeface="Open Sans ExtraBold" charset="0"/>
                <a:cs typeface="Open Sans ExtraBold" charset="0"/>
                <a:sym typeface="Raleway"/>
              </a:rPr>
              <a:t> und </a:t>
            </a:r>
            <a:r>
              <a:rPr lang="en-GB" sz="1600" b="1" dirty="0" err="1">
                <a:ea typeface="Open Sans ExtraBold" charset="0"/>
                <a:cs typeface="Open Sans ExtraBold" charset="0"/>
                <a:sym typeface="Raleway"/>
              </a:rPr>
              <a:t>Sprache</a:t>
            </a:r>
            <a:endParaRPr lang="en-GB" sz="1600" dirty="0"/>
          </a:p>
        </p:txBody>
      </p:sp>
      <p:pic>
        <p:nvPicPr>
          <p:cNvPr id="52" name="Picture 51">
            <a:extLst>
              <a:ext uri="{FF2B5EF4-FFF2-40B4-BE49-F238E27FC236}">
                <a16:creationId xmlns:a16="http://schemas.microsoft.com/office/drawing/2014/main" id="{80F144F4-C89D-E045-9612-FC9781AF94B4}"/>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5707096" y="4224960"/>
            <a:ext cx="655877" cy="491908"/>
          </a:xfrm>
          <a:prstGeom prst="rect">
            <a:avLst/>
          </a:prstGeom>
          <a:effectLst>
            <a:outerShdw blurRad="50800" dist="38100" dir="2700000" algn="tl" rotWithShape="0">
              <a:prstClr val="black">
                <a:alpha val="40000"/>
              </a:prstClr>
            </a:outerShdw>
          </a:effectLst>
        </p:spPr>
      </p:pic>
      <p:pic>
        <p:nvPicPr>
          <p:cNvPr id="53" name="Picture 52">
            <a:extLst>
              <a:ext uri="{FF2B5EF4-FFF2-40B4-BE49-F238E27FC236}">
                <a16:creationId xmlns:a16="http://schemas.microsoft.com/office/drawing/2014/main" id="{891DAE92-ADD6-094D-9848-2128CFC5B317}"/>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4801281" y="4215367"/>
            <a:ext cx="491908" cy="491908"/>
          </a:xfrm>
          <a:prstGeom prst="rect">
            <a:avLst/>
          </a:prstGeom>
          <a:effectLst>
            <a:outerShdw blurRad="50800" dist="38100" dir="2700000" algn="tl" rotWithShape="0">
              <a:prstClr val="black">
                <a:alpha val="40000"/>
              </a:prstClr>
            </a:outerShdw>
          </a:effectLst>
        </p:spPr>
      </p:pic>
      <p:pic>
        <p:nvPicPr>
          <p:cNvPr id="54" name="Picture 53">
            <a:extLst>
              <a:ext uri="{FF2B5EF4-FFF2-40B4-BE49-F238E27FC236}">
                <a16:creationId xmlns:a16="http://schemas.microsoft.com/office/drawing/2014/main" id="{DF2FF6EA-7423-8543-8333-C9F64E166377}"/>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6340826" y="4284678"/>
            <a:ext cx="360752" cy="372471"/>
          </a:xfrm>
          <a:prstGeom prst="rect">
            <a:avLst/>
          </a:prstGeom>
          <a:effectLst>
            <a:outerShdw blurRad="50800" dist="38100" dir="2700000" algn="tl" rotWithShape="0">
              <a:prstClr val="black">
                <a:alpha val="40000"/>
              </a:prstClr>
            </a:outerShdw>
          </a:effectLst>
        </p:spPr>
      </p:pic>
      <p:sp>
        <p:nvSpPr>
          <p:cNvPr id="55" name="Title 1">
            <a:extLst>
              <a:ext uri="{FF2B5EF4-FFF2-40B4-BE49-F238E27FC236}">
                <a16:creationId xmlns:a16="http://schemas.microsoft.com/office/drawing/2014/main" id="{FC53B01C-CB7F-9D4B-AC49-C188BB06CA50}"/>
              </a:ext>
            </a:extLst>
          </p:cNvPr>
          <p:cNvSpPr txBox="1">
            <a:spLocks/>
          </p:cNvSpPr>
          <p:nvPr/>
        </p:nvSpPr>
        <p:spPr>
          <a:xfrm>
            <a:off x="1680067" y="1684441"/>
            <a:ext cx="5605704" cy="368049"/>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lvl="0">
              <a:defRPr sz="1800"/>
            </a:pPr>
            <a:r>
              <a:rPr lang="en-GB" sz="1600" b="1" dirty="0" err="1">
                <a:solidFill>
                  <a:schemeClr val="bg2">
                    <a:lumMod val="25000"/>
                  </a:schemeClr>
                </a:solidFill>
                <a:ea typeface="Open Sans ExtraBold" charset="0"/>
                <a:cs typeface="Open Sans ExtraBold" charset="0"/>
                <a:sym typeface="Raleway"/>
              </a:rPr>
              <a:t>Unterstützte</a:t>
            </a:r>
            <a:r>
              <a:rPr lang="en-GB" sz="1600" b="1" dirty="0">
                <a:solidFill>
                  <a:schemeClr val="bg2">
                    <a:lumMod val="25000"/>
                  </a:schemeClr>
                </a:solidFill>
                <a:ea typeface="Open Sans ExtraBold" charset="0"/>
                <a:cs typeface="Open Sans ExtraBold" charset="0"/>
                <a:sym typeface="Raleway"/>
              </a:rPr>
              <a:t> </a:t>
            </a:r>
            <a:r>
              <a:rPr lang="en-GB" sz="1600" b="1" dirty="0" err="1">
                <a:solidFill>
                  <a:schemeClr val="bg2">
                    <a:lumMod val="25000"/>
                  </a:schemeClr>
                </a:solidFill>
                <a:ea typeface="Open Sans ExtraBold" charset="0"/>
                <a:cs typeface="Open Sans ExtraBold" charset="0"/>
                <a:sym typeface="Raleway"/>
              </a:rPr>
              <a:t>Plattformen</a:t>
            </a:r>
            <a:endParaRPr lang="en-GB" sz="1600" b="1" dirty="0">
              <a:solidFill>
                <a:schemeClr val="bg2">
                  <a:lumMod val="25000"/>
                </a:schemeClr>
              </a:solidFill>
            </a:endParaRPr>
          </a:p>
        </p:txBody>
      </p:sp>
      <p:pic>
        <p:nvPicPr>
          <p:cNvPr id="3" name="Picture 2" descr="A close up of graphics&#10;&#10;Description automatically generated">
            <a:extLst>
              <a:ext uri="{FF2B5EF4-FFF2-40B4-BE49-F238E27FC236}">
                <a16:creationId xmlns:a16="http://schemas.microsoft.com/office/drawing/2014/main" id="{D53C42B3-C488-A545-95D0-2516902AFFB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355411" y="4287886"/>
            <a:ext cx="366054" cy="366054"/>
          </a:xfrm>
          <a:prstGeom prst="rect">
            <a:avLst/>
          </a:prstGeom>
        </p:spPr>
      </p:pic>
      <p:pic>
        <p:nvPicPr>
          <p:cNvPr id="2" name="Picture 1" descr="Logo&#10;&#10;Description automatically generated">
            <a:extLst>
              <a:ext uri="{FF2B5EF4-FFF2-40B4-BE49-F238E27FC236}">
                <a16:creationId xmlns:a16="http://schemas.microsoft.com/office/drawing/2014/main" id="{C570B08B-A7BF-8301-C4E0-21394F14A4E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pic>
        <p:nvPicPr>
          <p:cNvPr id="10" name="Picture 9" descr="Icon&#10;&#10;Description automatically generated">
            <a:extLst>
              <a:ext uri="{FF2B5EF4-FFF2-40B4-BE49-F238E27FC236}">
                <a16:creationId xmlns:a16="http://schemas.microsoft.com/office/drawing/2014/main" id="{BC364B13-D2C7-6A57-9FD5-1991CD03DF9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96585" y="4170944"/>
            <a:ext cx="612223" cy="612223"/>
          </a:xfrm>
          <a:prstGeom prst="rect">
            <a:avLst/>
          </a:prstGeom>
        </p:spPr>
      </p:pic>
      <p:pic>
        <p:nvPicPr>
          <p:cNvPr id="12" name="Picture 11" descr="A picture containing icon&#10;&#10;Description automatically generated">
            <a:extLst>
              <a:ext uri="{FF2B5EF4-FFF2-40B4-BE49-F238E27FC236}">
                <a16:creationId xmlns:a16="http://schemas.microsoft.com/office/drawing/2014/main" id="{62C8006F-4E78-83C0-FE69-774318A08AA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283498" y="4197511"/>
            <a:ext cx="590589" cy="590589"/>
          </a:xfrm>
          <a:prstGeom prst="rect">
            <a:avLst/>
          </a:prstGeom>
        </p:spPr>
      </p:pic>
    </p:spTree>
    <p:extLst>
      <p:ext uri="{BB962C8B-B14F-4D97-AF65-F5344CB8AC3E}">
        <p14:creationId xmlns:p14="http://schemas.microsoft.com/office/powerpoint/2010/main" val="418902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8671812-E2F8-4849-A91A-E69F87CF4D3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2772467"/>
          </a:xfrm>
          <a:prstGeom prst="rect">
            <a:avLst/>
          </a:prstGeom>
        </p:spPr>
      </p:pic>
      <p:sp>
        <p:nvSpPr>
          <p:cNvPr id="22" name="Rectangle 21"/>
          <p:cNvSpPr/>
          <p:nvPr/>
        </p:nvSpPr>
        <p:spPr>
          <a:xfrm>
            <a:off x="0" y="0"/>
            <a:ext cx="12192000" cy="2786743"/>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 name="TextBox 1"/>
          <p:cNvSpPr txBox="1"/>
          <p:nvPr/>
        </p:nvSpPr>
        <p:spPr>
          <a:xfrm>
            <a:off x="1063098" y="408642"/>
            <a:ext cx="4062411" cy="590931"/>
          </a:xfrm>
          <a:prstGeom prst="rect">
            <a:avLst/>
          </a:prstGeom>
          <a:noFill/>
        </p:spPr>
        <p:txBody>
          <a:bodyPr wrap="square" rtlCol="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GB" sz="3600" i="0" u="none" strike="noStrike" kern="1200" cap="none" spc="0" normalizeH="0" baseline="0" noProof="0">
                <a:ln>
                  <a:noFill/>
                </a:ln>
                <a:solidFill>
                  <a:prstClr val="white"/>
                </a:solidFill>
                <a:effectLst/>
                <a:uLnTx/>
                <a:uFillTx/>
                <a:ea typeface="+mn-ea"/>
                <a:cs typeface="+mn-cs"/>
              </a:rPr>
              <a:t>Architecture</a:t>
            </a:r>
          </a:p>
        </p:txBody>
      </p:sp>
      <p:cxnSp>
        <p:nvCxnSpPr>
          <p:cNvPr id="63" name="Elbow Connector 86">
            <a:extLst>
              <a:ext uri="{FF2B5EF4-FFF2-40B4-BE49-F238E27FC236}">
                <a16:creationId xmlns:a16="http://schemas.microsoft.com/office/drawing/2014/main" id="{EA059F3B-B168-46F6-BD0E-FE698A723990}"/>
              </a:ext>
            </a:extLst>
          </p:cNvPr>
          <p:cNvCxnSpPr>
            <a:cxnSpLocks/>
            <a:stCxn id="67" idx="0"/>
          </p:cNvCxnSpPr>
          <p:nvPr/>
        </p:nvCxnSpPr>
        <p:spPr>
          <a:xfrm rot="5400000" flipH="1" flipV="1">
            <a:off x="2597464" y="3221118"/>
            <a:ext cx="1328453" cy="2683895"/>
          </a:xfrm>
          <a:prstGeom prst="bentConnector2">
            <a:avLst/>
          </a:prstGeom>
          <a:noFill/>
          <a:ln w="38100" cap="flat">
            <a:solidFill>
              <a:srgbClr val="5F6772"/>
            </a:solidFill>
            <a:prstDash val="solid"/>
            <a:miter lim="400000"/>
            <a:headEnd type="triangle"/>
            <a:tailEnd type="triangle"/>
          </a:ln>
          <a:effectLst/>
        </p:spPr>
        <p:style>
          <a:lnRef idx="0">
            <a:scrgbClr r="0" g="0" b="0"/>
          </a:lnRef>
          <a:fillRef idx="0">
            <a:scrgbClr r="0" g="0" b="0"/>
          </a:fillRef>
          <a:effectRef idx="0">
            <a:scrgbClr r="0" g="0" b="0"/>
          </a:effectRef>
          <a:fontRef idx="none"/>
        </p:style>
      </p:cxnSp>
      <p:cxnSp>
        <p:nvCxnSpPr>
          <p:cNvPr id="64" name="Elbow Connector 1606">
            <a:extLst>
              <a:ext uri="{FF2B5EF4-FFF2-40B4-BE49-F238E27FC236}">
                <a16:creationId xmlns:a16="http://schemas.microsoft.com/office/drawing/2014/main" id="{5CC86AF0-44CA-4B84-BA71-37EB9709AA6E}"/>
              </a:ext>
            </a:extLst>
          </p:cNvPr>
          <p:cNvCxnSpPr>
            <a:cxnSpLocks/>
            <a:stCxn id="92" idx="2"/>
          </p:cNvCxnSpPr>
          <p:nvPr/>
        </p:nvCxnSpPr>
        <p:spPr>
          <a:xfrm rot="16200000" flipH="1">
            <a:off x="2589146" y="1353014"/>
            <a:ext cx="1345087" cy="2683893"/>
          </a:xfrm>
          <a:prstGeom prst="bentConnector2">
            <a:avLst/>
          </a:prstGeom>
          <a:noFill/>
          <a:ln w="38100" cap="flat">
            <a:solidFill>
              <a:srgbClr val="5F6772"/>
            </a:solidFill>
            <a:prstDash val="solid"/>
            <a:miter lim="400000"/>
            <a:headEnd type="triangle"/>
            <a:tailEnd type="triangle"/>
          </a:ln>
          <a:effectLst/>
        </p:spPr>
        <p:style>
          <a:lnRef idx="0">
            <a:scrgbClr r="0" g="0" b="0"/>
          </a:lnRef>
          <a:fillRef idx="0">
            <a:scrgbClr r="0" g="0" b="0"/>
          </a:fillRef>
          <a:effectRef idx="0">
            <a:scrgbClr r="0" g="0" b="0"/>
          </a:effectRef>
          <a:fontRef idx="none"/>
        </p:style>
      </p:cxnSp>
      <p:grpSp>
        <p:nvGrpSpPr>
          <p:cNvPr id="65" name="Group 64">
            <a:extLst>
              <a:ext uri="{FF2B5EF4-FFF2-40B4-BE49-F238E27FC236}">
                <a16:creationId xmlns:a16="http://schemas.microsoft.com/office/drawing/2014/main" id="{43D6E27A-FBC6-4FE1-8DC3-31B6AF09625B}"/>
              </a:ext>
            </a:extLst>
          </p:cNvPr>
          <p:cNvGrpSpPr/>
          <p:nvPr/>
        </p:nvGrpSpPr>
        <p:grpSpPr>
          <a:xfrm>
            <a:off x="932706" y="1279435"/>
            <a:ext cx="2258282" cy="4682088"/>
            <a:chOff x="802378" y="2443005"/>
            <a:chExt cx="4893349" cy="10145366"/>
          </a:xfrm>
          <a:solidFill>
            <a:schemeClr val="bg1">
              <a:lumMod val="85000"/>
            </a:schemeClr>
          </a:solidFill>
        </p:grpSpPr>
        <p:sp>
          <p:nvSpPr>
            <p:cNvPr id="92" name="Shape 860">
              <a:extLst>
                <a:ext uri="{FF2B5EF4-FFF2-40B4-BE49-F238E27FC236}">
                  <a16:creationId xmlns:a16="http://schemas.microsoft.com/office/drawing/2014/main" id="{6A5D837E-D211-465F-A1AB-3F3D528D3E43}"/>
                </a:ext>
              </a:extLst>
            </p:cNvPr>
            <p:cNvSpPr/>
            <p:nvPr/>
          </p:nvSpPr>
          <p:spPr>
            <a:xfrm>
              <a:off x="1138536" y="2443005"/>
              <a:ext cx="3605198" cy="1609928"/>
            </a:xfrm>
            <a:prstGeom prst="roundRect">
              <a:avLst>
                <a:gd name="adj" fmla="val 9105"/>
              </a:avLst>
            </a:prstGeom>
            <a:grp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lang="en-GB" sz="24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93" name="Shape 860">
              <a:extLst>
                <a:ext uri="{FF2B5EF4-FFF2-40B4-BE49-F238E27FC236}">
                  <a16:creationId xmlns:a16="http://schemas.microsoft.com/office/drawing/2014/main" id="{7BA4AD94-CD18-4239-ACFA-2DB7CD4595B2}"/>
                </a:ext>
              </a:extLst>
            </p:cNvPr>
            <p:cNvSpPr/>
            <p:nvPr/>
          </p:nvSpPr>
          <p:spPr>
            <a:xfrm>
              <a:off x="802378" y="10978443"/>
              <a:ext cx="4893349" cy="1609928"/>
            </a:xfrm>
            <a:prstGeom prst="roundRect">
              <a:avLst>
                <a:gd name="adj" fmla="val 9105"/>
              </a:avLst>
            </a:prstGeom>
            <a:grp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lang="en-GB" sz="2400" b="0" i="0" u="none" strike="noStrike" kern="1200" cap="none" spc="0" normalizeH="0" baseline="0" noProof="0">
                <a:ln>
                  <a:noFill/>
                </a:ln>
                <a:solidFill>
                  <a:srgbClr val="FFFFFF"/>
                </a:solidFill>
                <a:effectLst/>
                <a:uLnTx/>
                <a:uFillTx/>
                <a:latin typeface="Open Sans Light"/>
                <a:ea typeface="+mn-ea"/>
                <a:cs typeface="+mn-cs"/>
              </a:endParaRPr>
            </a:p>
          </p:txBody>
        </p:sp>
      </p:grpSp>
      <p:sp>
        <p:nvSpPr>
          <p:cNvPr id="66" name="Shape 620">
            <a:extLst>
              <a:ext uri="{FF2B5EF4-FFF2-40B4-BE49-F238E27FC236}">
                <a16:creationId xmlns:a16="http://schemas.microsoft.com/office/drawing/2014/main" id="{2E6172DC-9DED-472C-8613-0F4B3FD15BE8}"/>
              </a:ext>
            </a:extLst>
          </p:cNvPr>
          <p:cNvSpPr/>
          <p:nvPr/>
        </p:nvSpPr>
        <p:spPr>
          <a:xfrm>
            <a:off x="1148654" y="1409085"/>
            <a:ext cx="1602989" cy="47192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2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rPr>
              <a:t>Domino Directory /</a:t>
            </a:r>
            <a:endParaRPr lang="en-GB" sz="1200" b="1">
              <a:solidFill>
                <a:srgbClr val="5F6772"/>
              </a:solidFill>
              <a:latin typeface="Open Sans ExtraBold"/>
              <a:ea typeface="Open Sans ExtraBold" charset="0"/>
              <a:cs typeface="Open Sans ExtraBold" charset="0"/>
              <a:sym typeface="Raleway"/>
            </a:endParaRPr>
          </a:p>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200" b="1" i="0" u="none" strike="noStrike" kern="1200" cap="none" spc="0" normalizeH="0" baseline="0" noProof="0" err="1">
                <a:ln>
                  <a:noFill/>
                </a:ln>
                <a:solidFill>
                  <a:srgbClr val="5F6772"/>
                </a:solidFill>
                <a:effectLst/>
                <a:uLnTx/>
                <a:uFillTx/>
                <a:latin typeface="Open Sans ExtraBold"/>
                <a:ea typeface="Open Sans ExtraBold" charset="0"/>
                <a:cs typeface="Open Sans ExtraBold" charset="0"/>
                <a:sym typeface="Raleway"/>
              </a:rPr>
              <a:t>Exc</a:t>
            </a:r>
            <a:r>
              <a:rPr lang="en-GB" sz="1200" b="1" err="1">
                <a:solidFill>
                  <a:srgbClr val="5F6772"/>
                </a:solidFill>
                <a:latin typeface="Open Sans ExtraBold"/>
                <a:ea typeface="Open Sans ExtraBold" charset="0"/>
                <a:cs typeface="Open Sans ExtraBold" charset="0"/>
                <a:sym typeface="Raleway"/>
              </a:rPr>
              <a:t>hange</a:t>
            </a:r>
            <a:r>
              <a:rPr lang="en-GB" sz="1200" b="1">
                <a:solidFill>
                  <a:srgbClr val="5F6772"/>
                </a:solidFill>
                <a:latin typeface="Open Sans ExtraBold"/>
                <a:ea typeface="Open Sans ExtraBold" charset="0"/>
                <a:cs typeface="Open Sans ExtraBold" charset="0"/>
                <a:sym typeface="Raleway"/>
              </a:rPr>
              <a:t> Directory</a:t>
            </a:r>
            <a:endParaRPr kumimoji="0" lang="en-GB" sz="12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endParaRPr>
          </a:p>
        </p:txBody>
      </p:sp>
      <p:sp>
        <p:nvSpPr>
          <p:cNvPr id="67" name="Shape 620">
            <a:extLst>
              <a:ext uri="{FF2B5EF4-FFF2-40B4-BE49-F238E27FC236}">
                <a16:creationId xmlns:a16="http://schemas.microsoft.com/office/drawing/2014/main" id="{401AAFC5-9567-4B7E-8559-BFB51D13A7C3}"/>
              </a:ext>
            </a:extLst>
          </p:cNvPr>
          <p:cNvSpPr/>
          <p:nvPr/>
        </p:nvSpPr>
        <p:spPr>
          <a:xfrm>
            <a:off x="1260399" y="5227291"/>
            <a:ext cx="1318688" cy="37959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0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rPr>
              <a:t>Mail</a:t>
            </a:r>
          </a:p>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800" b="0" i="0" u="none" strike="noStrike" kern="1200" cap="none" spc="0" normalizeH="0" baseline="0" noProof="0">
                <a:ln>
                  <a:noFill/>
                </a:ln>
                <a:solidFill>
                  <a:srgbClr val="5F6772"/>
                </a:solidFill>
                <a:effectLst/>
                <a:uLnTx/>
                <a:uFillTx/>
                <a:latin typeface="Open Sans Light"/>
                <a:ea typeface="Open Sans Light" charset="0"/>
                <a:cs typeface="Open Sans Light" charset="0"/>
                <a:sym typeface="Open Sans"/>
              </a:rPr>
              <a:t>Personal calendars</a:t>
            </a:r>
          </a:p>
        </p:txBody>
      </p:sp>
      <p:sp>
        <p:nvSpPr>
          <p:cNvPr id="68" name="Shape 860">
            <a:extLst>
              <a:ext uri="{FF2B5EF4-FFF2-40B4-BE49-F238E27FC236}">
                <a16:creationId xmlns:a16="http://schemas.microsoft.com/office/drawing/2014/main" id="{84173E64-185C-4363-A196-5FABC7DA9D96}"/>
              </a:ext>
            </a:extLst>
          </p:cNvPr>
          <p:cNvSpPr/>
          <p:nvPr/>
        </p:nvSpPr>
        <p:spPr>
          <a:xfrm>
            <a:off x="2519617" y="2618660"/>
            <a:ext cx="1355193" cy="1673644"/>
          </a:xfrm>
          <a:prstGeom prst="roundRect">
            <a:avLst>
              <a:gd name="adj" fmla="val 9105"/>
            </a:avLst>
          </a:prstGeom>
          <a:solidFill>
            <a:schemeClr val="bg1">
              <a:lumMod val="85000"/>
            </a:schemeClr>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lang="en-GB" sz="2400" b="0" i="0" u="none" strike="noStrike" kern="1200" cap="none" spc="0" normalizeH="0" baseline="0" noProof="0">
              <a:ln>
                <a:noFill/>
              </a:ln>
              <a:solidFill>
                <a:srgbClr val="FFFFFF"/>
              </a:solidFill>
              <a:effectLst/>
              <a:uLnTx/>
              <a:uFillTx/>
              <a:latin typeface="Open Sans Light"/>
              <a:ea typeface="+mn-ea"/>
              <a:cs typeface="+mn-cs"/>
            </a:endParaRPr>
          </a:p>
        </p:txBody>
      </p:sp>
      <p:grpSp>
        <p:nvGrpSpPr>
          <p:cNvPr id="69" name="Group 68">
            <a:extLst>
              <a:ext uri="{FF2B5EF4-FFF2-40B4-BE49-F238E27FC236}">
                <a16:creationId xmlns:a16="http://schemas.microsoft.com/office/drawing/2014/main" id="{229040F3-8FC8-461D-9B82-2D13FCE14DB9}"/>
              </a:ext>
            </a:extLst>
          </p:cNvPr>
          <p:cNvGrpSpPr/>
          <p:nvPr/>
        </p:nvGrpSpPr>
        <p:grpSpPr>
          <a:xfrm>
            <a:off x="4596694" y="2612335"/>
            <a:ext cx="2362245" cy="2102850"/>
            <a:chOff x="9631752" y="6142763"/>
            <a:chExt cx="5173343" cy="2745846"/>
          </a:xfrm>
        </p:grpSpPr>
        <p:sp>
          <p:nvSpPr>
            <p:cNvPr id="90" name="Shape 860">
              <a:extLst>
                <a:ext uri="{FF2B5EF4-FFF2-40B4-BE49-F238E27FC236}">
                  <a16:creationId xmlns:a16="http://schemas.microsoft.com/office/drawing/2014/main" id="{3E744025-6743-40E7-B7F9-93A61C008D64}"/>
                </a:ext>
              </a:extLst>
            </p:cNvPr>
            <p:cNvSpPr/>
            <p:nvPr/>
          </p:nvSpPr>
          <p:spPr>
            <a:xfrm>
              <a:off x="9631752" y="6152604"/>
              <a:ext cx="5158305" cy="2657792"/>
            </a:xfrm>
            <a:prstGeom prst="roundRect">
              <a:avLst>
                <a:gd name="adj" fmla="val 9105"/>
              </a:avLst>
            </a:prstGeom>
            <a:solidFill>
              <a:schemeClr val="bg1">
                <a:lumMod val="85000"/>
              </a:schemeClr>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lang="en-GB" sz="24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91" name="Shape 620">
              <a:extLst>
                <a:ext uri="{FF2B5EF4-FFF2-40B4-BE49-F238E27FC236}">
                  <a16:creationId xmlns:a16="http://schemas.microsoft.com/office/drawing/2014/main" id="{7EED94E6-AFF6-4792-BA53-0E35AEF6BF2F}"/>
                </a:ext>
              </a:extLst>
            </p:cNvPr>
            <p:cNvSpPr/>
            <p:nvPr/>
          </p:nvSpPr>
          <p:spPr>
            <a:xfrm>
              <a:off x="9646788" y="6142763"/>
              <a:ext cx="5158307" cy="274584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sz="1800"/>
              </a:pPr>
              <a:r>
                <a:rPr kumimoji="0" lang="en-GB" sz="1200" b="1" i="0" u="none" strike="noStrike" kern="1200" cap="none" spc="0" normalizeH="0" baseline="0" noProof="0" dirty="0">
                  <a:ln>
                    <a:noFill/>
                  </a:ln>
                  <a:solidFill>
                    <a:srgbClr val="5F6772"/>
                  </a:solidFill>
                  <a:effectLst/>
                  <a:uLnTx/>
                  <a:uFillTx/>
                  <a:latin typeface="Open Sans ExtraBold"/>
                  <a:ea typeface="Open Sans ExtraBold" charset="0"/>
                  <a:cs typeface="Open Sans ExtraBold" charset="0"/>
                  <a:sym typeface="Raleway"/>
                </a:rPr>
                <a:t>OnTime Databases</a:t>
              </a:r>
            </a:p>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000" b="0" i="0" u="none" strike="noStrike" kern="1200" cap="none" spc="0" normalizeH="0" baseline="0" noProof="0" dirty="0">
                  <a:ln>
                    <a:noFill/>
                  </a:ln>
                  <a:solidFill>
                    <a:srgbClr val="5F6772"/>
                  </a:solidFill>
                  <a:effectLst/>
                  <a:uLnTx/>
                  <a:uFillTx/>
                  <a:latin typeface="Open Sans Light"/>
                  <a:ea typeface="Open Sans Light" charset="0"/>
                  <a:cs typeface="Open Sans Light" charset="0"/>
                  <a:sym typeface="Raleway"/>
                </a:rPr>
                <a:t>Configuration</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000" dirty="0">
                  <a:solidFill>
                    <a:srgbClr val="5F6772"/>
                  </a:solidFill>
                  <a:latin typeface="Open Sans Light"/>
                  <a:ea typeface="Open Sans Light" charset="0"/>
                  <a:cs typeface="Open Sans Light" charset="0"/>
                  <a:sym typeface="Raleway"/>
                </a:rPr>
                <a:t>Data</a:t>
              </a:r>
              <a:br>
                <a:rPr kumimoji="0" lang="en-GB" sz="1000" b="0" i="0" u="none" strike="noStrike" kern="1200" cap="none" spc="0" normalizeH="0" baseline="0" noProof="0" dirty="0">
                  <a:ln>
                    <a:noFill/>
                  </a:ln>
                  <a:solidFill>
                    <a:srgbClr val="5F6772"/>
                  </a:solidFill>
                  <a:effectLst/>
                  <a:uLnTx/>
                  <a:uFillTx/>
                  <a:latin typeface="Open Sans Light"/>
                  <a:ea typeface="Open Sans Light" charset="0"/>
                  <a:cs typeface="Open Sans Light" charset="0"/>
                  <a:sym typeface="Raleway"/>
                </a:rPr>
              </a:br>
              <a:r>
                <a:rPr kumimoji="0" lang="en-GB" sz="1000" b="0" i="0" u="none" strike="noStrike" kern="1200" cap="none" spc="0" normalizeH="0" baseline="0" noProof="0" dirty="0">
                  <a:ln>
                    <a:noFill/>
                  </a:ln>
                  <a:solidFill>
                    <a:srgbClr val="5F6772"/>
                  </a:solidFill>
                  <a:effectLst/>
                  <a:uLnTx/>
                  <a:uFillTx/>
                  <a:latin typeface="Open Sans Light"/>
                  <a:ea typeface="Open Sans Light" charset="0"/>
                  <a:cs typeface="Open Sans Light" charset="0"/>
                  <a:sym typeface="Raleway"/>
                </a:rPr>
                <a:t>Client</a:t>
              </a:r>
            </a:p>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000" b="0" i="0" u="none" strike="noStrike" kern="1200" cap="none" spc="0" normalizeH="0" baseline="0" noProof="0" dirty="0">
                  <a:ln>
                    <a:noFill/>
                  </a:ln>
                  <a:solidFill>
                    <a:srgbClr val="5F6772"/>
                  </a:solidFill>
                  <a:effectLst/>
                  <a:uLnTx/>
                  <a:uFillTx/>
                  <a:latin typeface="Open Sans Light"/>
                  <a:ea typeface="Open Sans Light" charset="0"/>
                  <a:cs typeface="Open Sans Light" charset="0"/>
                  <a:sym typeface="Raleway"/>
                </a:rPr>
                <a:t>Broadcast</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000" dirty="0">
                  <a:solidFill>
                    <a:srgbClr val="5F6772"/>
                  </a:solidFill>
                  <a:latin typeface="Open Sans Light"/>
                  <a:ea typeface="Open Sans Light" charset="0"/>
                  <a:cs typeface="Open Sans Light" charset="0"/>
                  <a:sym typeface="Raleway"/>
                </a:rPr>
                <a:t>Time Off</a:t>
              </a:r>
            </a:p>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000" b="0" i="0" u="none" strike="noStrike" kern="1200" cap="none" spc="0" normalizeH="0" baseline="0" noProof="0" dirty="0">
                  <a:ln>
                    <a:noFill/>
                  </a:ln>
                  <a:solidFill>
                    <a:srgbClr val="5F6772"/>
                  </a:solidFill>
                  <a:effectLst/>
                  <a:uLnTx/>
                  <a:uFillTx/>
                  <a:latin typeface="Open Sans Light"/>
                  <a:ea typeface="Open Sans Light" charset="0"/>
                  <a:cs typeface="Open Sans Light" charset="0"/>
                  <a:sym typeface="Raleway"/>
                </a:rPr>
                <a:t>Share My Time</a:t>
              </a:r>
            </a:p>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000" b="0" i="0" u="none" strike="noStrike" kern="1200" cap="none" spc="0" normalizeH="0" baseline="0" noProof="0" dirty="0" err="1">
                  <a:ln>
                    <a:noFill/>
                  </a:ln>
                  <a:solidFill>
                    <a:srgbClr val="5F6772"/>
                  </a:solidFill>
                  <a:effectLst/>
                  <a:uLnTx/>
                  <a:uFillTx/>
                  <a:latin typeface="Open Sans Light"/>
                  <a:ea typeface="Open Sans Light" charset="0"/>
                  <a:cs typeface="Open Sans Light" charset="0"/>
                  <a:sym typeface="Raleway"/>
                </a:rPr>
                <a:t>Pollarity</a:t>
              </a:r>
              <a:endParaRPr kumimoji="0" lang="en-GB" sz="1000" b="0" i="0" u="none" strike="noStrike" kern="1200" cap="none" spc="0" normalizeH="0" baseline="0" noProof="0" dirty="0">
                <a:ln>
                  <a:noFill/>
                </a:ln>
                <a:solidFill>
                  <a:srgbClr val="5F6772"/>
                </a:solidFill>
                <a:effectLst/>
                <a:uLnTx/>
                <a:uFillTx/>
                <a:latin typeface="Open Sans Light"/>
                <a:ea typeface="Open Sans Light" charset="0"/>
                <a:cs typeface="Open Sans Light" charset="0"/>
                <a:sym typeface="Raleway"/>
              </a:endParaRPr>
            </a:p>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000" b="0" i="0" u="none" strike="noStrike" kern="1200" cap="none" spc="0" normalizeH="0" baseline="0" noProof="0" dirty="0">
                  <a:ln>
                    <a:noFill/>
                  </a:ln>
                  <a:solidFill>
                    <a:srgbClr val="5F6772"/>
                  </a:solidFill>
                  <a:effectLst/>
                  <a:uLnTx/>
                  <a:uFillTx/>
                  <a:latin typeface="Open Sans Light"/>
                  <a:ea typeface="Open Sans Light" charset="0"/>
                  <a:cs typeface="Open Sans Light" charset="0"/>
                  <a:sym typeface="Raleway"/>
                </a:rPr>
                <a:t>Catering</a:t>
              </a:r>
            </a:p>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000" b="0" i="0" u="none" strike="noStrike" kern="1200" cap="none" spc="0" normalizeH="0" baseline="0" noProof="0" dirty="0">
                  <a:ln>
                    <a:noFill/>
                  </a:ln>
                  <a:solidFill>
                    <a:srgbClr val="5F6772"/>
                  </a:solidFill>
                  <a:effectLst/>
                  <a:uLnTx/>
                  <a:uFillTx/>
                  <a:latin typeface="Open Sans Light"/>
                  <a:ea typeface="Open Sans Light" charset="0"/>
                  <a:cs typeface="Open Sans Light" charset="0"/>
                  <a:sym typeface="Raleway"/>
                </a:rPr>
                <a:t>Log</a:t>
              </a:r>
            </a:p>
          </p:txBody>
        </p:sp>
      </p:grpSp>
      <p:grpSp>
        <p:nvGrpSpPr>
          <p:cNvPr id="70" name="Group 69">
            <a:extLst>
              <a:ext uri="{FF2B5EF4-FFF2-40B4-BE49-F238E27FC236}">
                <a16:creationId xmlns:a16="http://schemas.microsoft.com/office/drawing/2014/main" id="{617AC305-474E-40ED-82CD-8A1FCF6445F3}"/>
              </a:ext>
            </a:extLst>
          </p:cNvPr>
          <p:cNvGrpSpPr/>
          <p:nvPr/>
        </p:nvGrpSpPr>
        <p:grpSpPr>
          <a:xfrm>
            <a:off x="7248406" y="1269293"/>
            <a:ext cx="1220339" cy="4682088"/>
            <a:chOff x="17038143" y="2421030"/>
            <a:chExt cx="1481326" cy="10145366"/>
          </a:xfrm>
        </p:grpSpPr>
        <p:sp>
          <p:nvSpPr>
            <p:cNvPr id="88" name="Shape 860">
              <a:extLst>
                <a:ext uri="{FF2B5EF4-FFF2-40B4-BE49-F238E27FC236}">
                  <a16:creationId xmlns:a16="http://schemas.microsoft.com/office/drawing/2014/main" id="{0F401517-7CC4-4D87-8464-0BDE223CAAE8}"/>
                </a:ext>
              </a:extLst>
            </p:cNvPr>
            <p:cNvSpPr/>
            <p:nvPr/>
          </p:nvSpPr>
          <p:spPr>
            <a:xfrm>
              <a:off x="17038143" y="2421030"/>
              <a:ext cx="1481326" cy="10145366"/>
            </a:xfrm>
            <a:prstGeom prst="roundRect">
              <a:avLst>
                <a:gd name="adj" fmla="val 9105"/>
              </a:avLst>
            </a:prstGeom>
            <a:solidFill>
              <a:schemeClr val="bg1">
                <a:lumMod val="85000"/>
              </a:schemeClr>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lang="en-GB" sz="24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89" name="Shape 620">
              <a:extLst>
                <a:ext uri="{FF2B5EF4-FFF2-40B4-BE49-F238E27FC236}">
                  <a16:creationId xmlns:a16="http://schemas.microsoft.com/office/drawing/2014/main" id="{98C6FE8F-9EE8-4631-B399-AEFF797DC776}"/>
                </a:ext>
              </a:extLst>
            </p:cNvPr>
            <p:cNvSpPr/>
            <p:nvPr/>
          </p:nvSpPr>
          <p:spPr>
            <a:xfrm>
              <a:off x="17129537" y="6829497"/>
              <a:ext cx="1315320" cy="128935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200" b="1" i="0" u="none" strike="noStrike" kern="1200" cap="none" spc="0" normalizeH="0" baseline="0" noProof="0" dirty="0">
                  <a:ln>
                    <a:noFill/>
                  </a:ln>
                  <a:solidFill>
                    <a:srgbClr val="5F6772"/>
                  </a:solidFill>
                  <a:effectLst/>
                  <a:uLnTx/>
                  <a:uFillTx/>
                  <a:latin typeface="Open Sans ExtraBold"/>
                  <a:ea typeface="Open Sans ExtraBold" charset="0"/>
                  <a:cs typeface="Open Sans ExtraBold" charset="0"/>
                  <a:sym typeface="Open Sans"/>
                </a:rPr>
                <a:t>OnTime API</a:t>
              </a:r>
            </a:p>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000" b="0" i="0" u="none" strike="noStrike" kern="1200" cap="none" spc="0" normalizeH="0" baseline="0" noProof="0" dirty="0">
                  <a:ln>
                    <a:noFill/>
                  </a:ln>
                  <a:solidFill>
                    <a:srgbClr val="5F6772"/>
                  </a:solidFill>
                  <a:effectLst/>
                  <a:uLnTx/>
                  <a:uFillTx/>
                  <a:latin typeface="Open Sans Light"/>
                  <a:ea typeface="Open Sans Light" charset="0"/>
                  <a:cs typeface="Open Sans Light" charset="0"/>
                  <a:sym typeface="Open Sans"/>
                </a:rPr>
                <a:t>REST like http based API</a:t>
              </a:r>
            </a:p>
          </p:txBody>
        </p:sp>
      </p:grpSp>
      <p:pic>
        <p:nvPicPr>
          <p:cNvPr id="71" name="Picture 70" descr="cogs3.png">
            <a:extLst>
              <a:ext uri="{FF2B5EF4-FFF2-40B4-BE49-F238E27FC236}">
                <a16:creationId xmlns:a16="http://schemas.microsoft.com/office/drawing/2014/main" id="{5A85EA3A-6C21-4BDE-93EB-4E3FF9E099BE}"/>
              </a:ext>
            </a:extLst>
          </p:cNvPr>
          <p:cNvPicPr>
            <a:picLocks noChangeAspect="1"/>
          </p:cNvPicPr>
          <p:nvPr/>
        </p:nvPicPr>
        <p:blipFill>
          <a:blip r:embed="rId3" cstate="hqprint">
            <a:duotone>
              <a:schemeClr val="accent2">
                <a:shade val="45000"/>
                <a:satMod val="135000"/>
              </a:schemeClr>
              <a:prstClr val="white"/>
            </a:duotone>
            <a:alphaModFix amt="85000"/>
            <a:extLst>
              <a:ext uri="{28A0092B-C50C-407E-A947-70E740481C1C}">
                <a14:useLocalDpi xmlns:a14="http://schemas.microsoft.com/office/drawing/2010/main"/>
              </a:ext>
            </a:extLst>
          </a:blip>
          <a:stretch>
            <a:fillRect/>
          </a:stretch>
        </p:blipFill>
        <p:spPr>
          <a:xfrm>
            <a:off x="3669261" y="2444699"/>
            <a:ext cx="434519" cy="397141"/>
          </a:xfrm>
          <a:prstGeom prst="rect">
            <a:avLst/>
          </a:prstGeom>
        </p:spPr>
      </p:pic>
      <p:pic>
        <p:nvPicPr>
          <p:cNvPr id="72" name="Picture 71" descr="Server.png">
            <a:extLst>
              <a:ext uri="{FF2B5EF4-FFF2-40B4-BE49-F238E27FC236}">
                <a16:creationId xmlns:a16="http://schemas.microsoft.com/office/drawing/2014/main" id="{EFFA6123-7956-4FCE-B3D0-AC0CAC3DBE76}"/>
              </a:ext>
            </a:extLst>
          </p:cNvPr>
          <p:cNvPicPr>
            <a:picLocks noChangeAspect="1"/>
          </p:cNvPicPr>
          <p:nvPr/>
        </p:nvPicPr>
        <p:blipFill>
          <a:blip r:embed="rId4" cstate="hqprint">
            <a:duotone>
              <a:schemeClr val="accent1">
                <a:shade val="45000"/>
                <a:satMod val="135000"/>
              </a:schemeClr>
              <a:prstClr val="white"/>
            </a:duotone>
            <a:alphaModFix amt="85000"/>
            <a:extLst>
              <a:ext uri="{28A0092B-C50C-407E-A947-70E740481C1C}">
                <a14:useLocalDpi xmlns:a14="http://schemas.microsoft.com/office/drawing/2010/main"/>
              </a:ext>
            </a:extLst>
          </a:blip>
          <a:stretch>
            <a:fillRect/>
          </a:stretch>
        </p:blipFill>
        <p:spPr>
          <a:xfrm>
            <a:off x="2559615" y="952823"/>
            <a:ext cx="420225" cy="434970"/>
          </a:xfrm>
          <a:prstGeom prst="rect">
            <a:avLst/>
          </a:prstGeom>
        </p:spPr>
      </p:pic>
      <p:pic>
        <p:nvPicPr>
          <p:cNvPr id="73" name="Picture 72" descr="Server.png">
            <a:extLst>
              <a:ext uri="{FF2B5EF4-FFF2-40B4-BE49-F238E27FC236}">
                <a16:creationId xmlns:a16="http://schemas.microsoft.com/office/drawing/2014/main" id="{30064D7A-0BA8-4355-BB47-4A0B8B0C05FF}"/>
              </a:ext>
            </a:extLst>
          </p:cNvPr>
          <p:cNvPicPr>
            <a:picLocks noChangeAspect="1"/>
          </p:cNvPicPr>
          <p:nvPr/>
        </p:nvPicPr>
        <p:blipFill>
          <a:blip r:embed="rId4" cstate="hqprint">
            <a:duotone>
              <a:schemeClr val="accent1">
                <a:shade val="45000"/>
                <a:satMod val="135000"/>
              </a:schemeClr>
              <a:prstClr val="white"/>
            </a:duotone>
            <a:alphaModFix amt="85000"/>
            <a:extLst>
              <a:ext uri="{28A0092B-C50C-407E-A947-70E740481C1C}">
                <a14:useLocalDpi xmlns:a14="http://schemas.microsoft.com/office/drawing/2010/main"/>
              </a:ext>
            </a:extLst>
          </a:blip>
          <a:stretch>
            <a:fillRect/>
          </a:stretch>
        </p:blipFill>
        <p:spPr>
          <a:xfrm>
            <a:off x="2917182" y="5019592"/>
            <a:ext cx="420225" cy="434970"/>
          </a:xfrm>
          <a:prstGeom prst="rect">
            <a:avLst/>
          </a:prstGeom>
        </p:spPr>
      </p:pic>
      <p:pic>
        <p:nvPicPr>
          <p:cNvPr id="74" name="Picture 73" descr="Server.png">
            <a:extLst>
              <a:ext uri="{FF2B5EF4-FFF2-40B4-BE49-F238E27FC236}">
                <a16:creationId xmlns:a16="http://schemas.microsoft.com/office/drawing/2014/main" id="{10E8B562-1F37-42FC-9304-4509C42EE244}"/>
              </a:ext>
            </a:extLst>
          </p:cNvPr>
          <p:cNvPicPr>
            <a:picLocks noChangeAspect="1"/>
          </p:cNvPicPr>
          <p:nvPr/>
        </p:nvPicPr>
        <p:blipFill>
          <a:blip r:embed="rId4" cstate="hqprint">
            <a:duotone>
              <a:schemeClr val="accent1">
                <a:shade val="45000"/>
                <a:satMod val="135000"/>
              </a:schemeClr>
              <a:prstClr val="white"/>
            </a:duotone>
            <a:alphaModFix amt="85000"/>
            <a:extLst>
              <a:ext uri="{28A0092B-C50C-407E-A947-70E740481C1C}">
                <a14:useLocalDpi xmlns:a14="http://schemas.microsoft.com/office/drawing/2010/main"/>
              </a:ext>
            </a:extLst>
          </a:blip>
          <a:stretch>
            <a:fillRect/>
          </a:stretch>
        </p:blipFill>
        <p:spPr>
          <a:xfrm>
            <a:off x="6360506" y="2453977"/>
            <a:ext cx="420225" cy="434970"/>
          </a:xfrm>
          <a:prstGeom prst="rect">
            <a:avLst/>
          </a:prstGeom>
        </p:spPr>
      </p:pic>
      <p:sp>
        <p:nvSpPr>
          <p:cNvPr id="76" name="Shape 620">
            <a:extLst>
              <a:ext uri="{FF2B5EF4-FFF2-40B4-BE49-F238E27FC236}">
                <a16:creationId xmlns:a16="http://schemas.microsoft.com/office/drawing/2014/main" id="{64D2257C-8C20-478D-8D6D-F1B943086021}"/>
              </a:ext>
            </a:extLst>
          </p:cNvPr>
          <p:cNvSpPr/>
          <p:nvPr/>
        </p:nvSpPr>
        <p:spPr>
          <a:xfrm>
            <a:off x="2551694" y="2716151"/>
            <a:ext cx="1291040" cy="47192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200" b="1" i="0" u="none" strike="noStrike" kern="1200" cap="none" spc="0" normalizeH="0" baseline="0" noProof="0" dirty="0">
                <a:ln>
                  <a:noFill/>
                </a:ln>
                <a:solidFill>
                  <a:srgbClr val="5F6772"/>
                </a:solidFill>
                <a:effectLst/>
                <a:uLnTx/>
                <a:uFillTx/>
                <a:latin typeface="Open Sans ExtraBold"/>
                <a:ea typeface="Open Sans ExtraBold" charset="0"/>
                <a:cs typeface="Open Sans ExtraBold" charset="0"/>
                <a:sym typeface="Raleway"/>
              </a:rPr>
              <a:t>OnTime</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200" b="1" dirty="0">
                <a:solidFill>
                  <a:srgbClr val="5F6772"/>
                </a:solidFill>
                <a:latin typeface="Open Sans ExtraBold"/>
                <a:ea typeface="Open Sans ExtraBold" charset="0"/>
                <a:cs typeface="Open Sans ExtraBold" charset="0"/>
                <a:sym typeface="Raleway"/>
              </a:rPr>
              <a:t>Backend</a:t>
            </a:r>
            <a:endParaRPr kumimoji="0" lang="en-GB" sz="1200" b="1" i="0" u="none" strike="noStrike" kern="1200" cap="none" spc="0" normalizeH="0" baseline="0" noProof="0" dirty="0">
              <a:ln>
                <a:noFill/>
              </a:ln>
              <a:solidFill>
                <a:srgbClr val="5F6772"/>
              </a:solidFill>
              <a:effectLst/>
              <a:uLnTx/>
              <a:uFillTx/>
              <a:latin typeface="Open Sans ExtraBold"/>
              <a:ea typeface="Open Sans ExtraBold" charset="0"/>
              <a:cs typeface="Open Sans ExtraBold" charset="0"/>
              <a:sym typeface="Raleway"/>
            </a:endParaRPr>
          </a:p>
        </p:txBody>
      </p:sp>
      <p:sp>
        <p:nvSpPr>
          <p:cNvPr id="77" name="Shape 620">
            <a:extLst>
              <a:ext uri="{FF2B5EF4-FFF2-40B4-BE49-F238E27FC236}">
                <a16:creationId xmlns:a16="http://schemas.microsoft.com/office/drawing/2014/main" id="{63EACF0A-54D8-401E-B100-0C29DC087C15}"/>
              </a:ext>
            </a:extLst>
          </p:cNvPr>
          <p:cNvSpPr/>
          <p:nvPr/>
        </p:nvSpPr>
        <p:spPr>
          <a:xfrm>
            <a:off x="2528027" y="3240109"/>
            <a:ext cx="1346783" cy="271869"/>
          </a:xfrm>
          <a:prstGeom prst="rect">
            <a:avLst/>
          </a:prstGeom>
          <a:solidFill>
            <a:schemeClr val="bg1">
              <a:lumMod val="95000"/>
            </a:schemeClr>
          </a:solidFill>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1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rPr>
              <a:t>Administration</a:t>
            </a:r>
            <a:endParaRPr kumimoji="0" lang="en-GB" sz="1050" b="0" i="0" u="none" strike="noStrike" kern="1200" cap="none" spc="0" normalizeH="0" baseline="0" noProof="0">
              <a:ln>
                <a:noFill/>
              </a:ln>
              <a:solidFill>
                <a:srgbClr val="5F6772"/>
              </a:solidFill>
              <a:effectLst/>
              <a:uLnTx/>
              <a:uFillTx/>
              <a:latin typeface="Open Sans Light"/>
              <a:ea typeface="Open Sans Light" charset="0"/>
              <a:cs typeface="Open Sans Light" charset="0"/>
              <a:sym typeface="Open Sans"/>
            </a:endParaRPr>
          </a:p>
        </p:txBody>
      </p:sp>
      <p:sp>
        <p:nvSpPr>
          <p:cNvPr id="78" name="Shape 620">
            <a:extLst>
              <a:ext uri="{FF2B5EF4-FFF2-40B4-BE49-F238E27FC236}">
                <a16:creationId xmlns:a16="http://schemas.microsoft.com/office/drawing/2014/main" id="{2A0F26AF-DDEC-47CE-86D3-69D180518C3E}"/>
              </a:ext>
            </a:extLst>
          </p:cNvPr>
          <p:cNvSpPr/>
          <p:nvPr/>
        </p:nvSpPr>
        <p:spPr>
          <a:xfrm>
            <a:off x="2528028" y="3740344"/>
            <a:ext cx="1346782" cy="271869"/>
          </a:xfrm>
          <a:prstGeom prst="rect">
            <a:avLst/>
          </a:prstGeom>
          <a:solidFill>
            <a:schemeClr val="bg1">
              <a:lumMod val="95000"/>
            </a:schemeClr>
          </a:solidFill>
          <a:ln w="38100">
            <a:noFill/>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1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rPr>
              <a:t>Synchronisation</a:t>
            </a:r>
            <a:endParaRPr kumimoji="0" lang="en-GB" sz="1050" b="0" i="0" u="none" strike="noStrike" kern="1200" cap="none" spc="0" normalizeH="0" baseline="0" noProof="0">
              <a:ln>
                <a:noFill/>
              </a:ln>
              <a:solidFill>
                <a:srgbClr val="5F6772"/>
              </a:solidFill>
              <a:effectLst/>
              <a:uLnTx/>
              <a:uFillTx/>
              <a:latin typeface="Open Sans Light"/>
              <a:ea typeface="Open Sans Light" charset="0"/>
              <a:cs typeface="Open Sans Light" charset="0"/>
              <a:sym typeface="Open Sans"/>
            </a:endParaRPr>
          </a:p>
        </p:txBody>
      </p:sp>
      <p:cxnSp>
        <p:nvCxnSpPr>
          <p:cNvPr id="79" name="Straight Arrow Connector 78">
            <a:extLst>
              <a:ext uri="{FF2B5EF4-FFF2-40B4-BE49-F238E27FC236}">
                <a16:creationId xmlns:a16="http://schemas.microsoft.com/office/drawing/2014/main" id="{69F9EEAD-E592-4673-9557-A2F2DEBB6C4A}"/>
              </a:ext>
            </a:extLst>
          </p:cNvPr>
          <p:cNvCxnSpPr>
            <a:cxnSpLocks/>
            <a:endCxn id="88" idx="1"/>
          </p:cNvCxnSpPr>
          <p:nvPr/>
        </p:nvCxnSpPr>
        <p:spPr>
          <a:xfrm>
            <a:off x="6570619" y="3602799"/>
            <a:ext cx="677787" cy="7539"/>
          </a:xfrm>
          <a:prstGeom prst="straightConnector1">
            <a:avLst/>
          </a:prstGeom>
          <a:noFill/>
          <a:ln w="38100" cap="flat">
            <a:solidFill>
              <a:srgbClr val="5F6772"/>
            </a:solidFill>
            <a:prstDash val="solid"/>
            <a:miter lim="400000"/>
            <a:headEnd type="triangle" w="med" len="med"/>
            <a:tailEnd type="triangle" w="med" len="med"/>
          </a:ln>
          <a:effectLst/>
        </p:spPr>
        <p:style>
          <a:lnRef idx="0">
            <a:scrgbClr r="0" g="0" b="0"/>
          </a:lnRef>
          <a:fillRef idx="0">
            <a:scrgbClr r="0" g="0" b="0"/>
          </a:fillRef>
          <a:effectRef idx="0">
            <a:scrgbClr r="0" g="0" b="0"/>
          </a:effectRef>
          <a:fontRef idx="none"/>
        </p:style>
      </p:cxnSp>
      <p:cxnSp>
        <p:nvCxnSpPr>
          <p:cNvPr id="82" name="Straight Arrow Connector 81">
            <a:extLst>
              <a:ext uri="{FF2B5EF4-FFF2-40B4-BE49-F238E27FC236}">
                <a16:creationId xmlns:a16="http://schemas.microsoft.com/office/drawing/2014/main" id="{5B92A00E-907E-4822-8D81-8FE7ECE2F31F}"/>
              </a:ext>
            </a:extLst>
          </p:cNvPr>
          <p:cNvCxnSpPr>
            <a:cxnSpLocks/>
            <a:stCxn id="88" idx="3"/>
          </p:cNvCxnSpPr>
          <p:nvPr/>
        </p:nvCxnSpPr>
        <p:spPr>
          <a:xfrm>
            <a:off x="8468745" y="3610337"/>
            <a:ext cx="577047" cy="0"/>
          </a:xfrm>
          <a:prstGeom prst="straightConnector1">
            <a:avLst/>
          </a:prstGeom>
          <a:noFill/>
          <a:ln w="38100" cap="flat">
            <a:solidFill>
              <a:srgbClr val="5F6772"/>
            </a:solidFill>
            <a:prstDash val="solid"/>
            <a:miter lim="400000"/>
            <a:headEnd type="triangle" w="med" len="med"/>
            <a:tailEnd type="triangle" w="med" len="med"/>
          </a:ln>
          <a:effectLst/>
        </p:spPr>
        <p:style>
          <a:lnRef idx="0">
            <a:scrgbClr r="0" g="0" b="0"/>
          </a:lnRef>
          <a:fillRef idx="0">
            <a:scrgbClr r="0" g="0" b="0"/>
          </a:fillRef>
          <a:effectRef idx="0">
            <a:scrgbClr r="0" g="0" b="0"/>
          </a:effectRef>
          <a:fontRef idx="none"/>
        </p:style>
      </p:cxnSp>
      <p:cxnSp>
        <p:nvCxnSpPr>
          <p:cNvPr id="83" name="Straight Arrow Connector 82">
            <a:extLst>
              <a:ext uri="{FF2B5EF4-FFF2-40B4-BE49-F238E27FC236}">
                <a16:creationId xmlns:a16="http://schemas.microsoft.com/office/drawing/2014/main" id="{3FC0A530-18C9-45C5-A534-A76873214822}"/>
              </a:ext>
            </a:extLst>
          </p:cNvPr>
          <p:cNvCxnSpPr>
            <a:cxnSpLocks/>
            <a:stCxn id="93" idx="3"/>
          </p:cNvCxnSpPr>
          <p:nvPr/>
        </p:nvCxnSpPr>
        <p:spPr>
          <a:xfrm>
            <a:off x="3190988" y="5590032"/>
            <a:ext cx="4057418" cy="0"/>
          </a:xfrm>
          <a:prstGeom prst="straightConnector1">
            <a:avLst/>
          </a:prstGeom>
          <a:noFill/>
          <a:ln w="38100" cap="flat">
            <a:solidFill>
              <a:srgbClr val="5F6772"/>
            </a:solidFill>
            <a:prstDash val="solid"/>
            <a:miter lim="400000"/>
            <a:headEnd type="triangle" w="med" len="med"/>
            <a:tailEnd type="triangle" w="med" len="med"/>
          </a:ln>
          <a:effectLst/>
        </p:spPr>
        <p:style>
          <a:lnRef idx="0">
            <a:scrgbClr r="0" g="0" b="0"/>
          </a:lnRef>
          <a:fillRef idx="0">
            <a:scrgbClr r="0" g="0" b="0"/>
          </a:fillRef>
          <a:effectRef idx="0">
            <a:scrgbClr r="0" g="0" b="0"/>
          </a:effectRef>
          <a:fontRef idx="none"/>
        </p:style>
      </p:cxnSp>
      <p:pic>
        <p:nvPicPr>
          <p:cNvPr id="75" name="Picture 74" descr="link15.png">
            <a:extLst>
              <a:ext uri="{FF2B5EF4-FFF2-40B4-BE49-F238E27FC236}">
                <a16:creationId xmlns:a16="http://schemas.microsoft.com/office/drawing/2014/main" id="{89BEAC75-5201-48C4-873B-249DC67C5714}"/>
              </a:ext>
            </a:extLst>
          </p:cNvPr>
          <p:cNvPicPr>
            <a:picLocks noChangeAspect="1"/>
          </p:cNvPicPr>
          <p:nvPr/>
        </p:nvPicPr>
        <p:blipFill>
          <a:blip r:embed="rId5" cstate="hqprint">
            <a:duotone>
              <a:schemeClr val="accent5">
                <a:shade val="45000"/>
                <a:satMod val="135000"/>
              </a:schemeClr>
              <a:prstClr val="white"/>
            </a:duotone>
            <a:alphaModFix amt="85000"/>
            <a:extLst>
              <a:ext uri="{28A0092B-C50C-407E-A947-70E740481C1C}">
                <a14:useLocalDpi xmlns:a14="http://schemas.microsoft.com/office/drawing/2010/main"/>
              </a:ext>
            </a:extLst>
          </a:blip>
          <a:stretch>
            <a:fillRect/>
          </a:stretch>
        </p:blipFill>
        <p:spPr>
          <a:xfrm>
            <a:off x="8156871" y="1076484"/>
            <a:ext cx="458293" cy="458293"/>
          </a:xfrm>
          <a:prstGeom prst="rect">
            <a:avLst/>
          </a:prstGeom>
          <a:noFill/>
          <a:ln>
            <a:noFill/>
          </a:ln>
        </p:spPr>
      </p:pic>
      <p:sp>
        <p:nvSpPr>
          <p:cNvPr id="41" name="Shape 620">
            <a:extLst>
              <a:ext uri="{FF2B5EF4-FFF2-40B4-BE49-F238E27FC236}">
                <a16:creationId xmlns:a16="http://schemas.microsoft.com/office/drawing/2014/main" id="{8E6473F4-0024-8145-80B1-291BA0357ECC}"/>
              </a:ext>
            </a:extLst>
          </p:cNvPr>
          <p:cNvSpPr/>
          <p:nvPr/>
        </p:nvSpPr>
        <p:spPr>
          <a:xfrm>
            <a:off x="786287" y="5660008"/>
            <a:ext cx="1318688" cy="25648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0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rPr>
              <a:t>Domino</a:t>
            </a:r>
          </a:p>
        </p:txBody>
      </p:sp>
      <p:cxnSp>
        <p:nvCxnSpPr>
          <p:cNvPr id="4" name="Straight Connector 3">
            <a:extLst>
              <a:ext uri="{FF2B5EF4-FFF2-40B4-BE49-F238E27FC236}">
                <a16:creationId xmlns:a16="http://schemas.microsoft.com/office/drawing/2014/main" id="{8C37A6FB-7CA5-8143-A4BD-9AA6EBBF4466}"/>
              </a:ext>
            </a:extLst>
          </p:cNvPr>
          <p:cNvCxnSpPr>
            <a:cxnSpLocks/>
          </p:cNvCxnSpPr>
          <p:nvPr/>
        </p:nvCxnSpPr>
        <p:spPr>
          <a:xfrm>
            <a:off x="932706" y="5590032"/>
            <a:ext cx="22582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685F656-C1E2-1540-A361-0CD7F1632F68}"/>
              </a:ext>
            </a:extLst>
          </p:cNvPr>
          <p:cNvCxnSpPr>
            <a:cxnSpLocks/>
          </p:cNvCxnSpPr>
          <p:nvPr/>
        </p:nvCxnSpPr>
        <p:spPr>
          <a:xfrm flipV="1">
            <a:off x="1919743" y="5681266"/>
            <a:ext cx="0" cy="174437"/>
          </a:xfrm>
          <a:prstGeom prst="line">
            <a:avLst/>
          </a:prstGeom>
        </p:spPr>
        <p:style>
          <a:lnRef idx="1">
            <a:schemeClr val="accent1"/>
          </a:lnRef>
          <a:fillRef idx="0">
            <a:schemeClr val="accent1"/>
          </a:fillRef>
          <a:effectRef idx="0">
            <a:schemeClr val="accent1"/>
          </a:effectRef>
          <a:fontRef idx="minor">
            <a:schemeClr val="tx1"/>
          </a:fontRef>
        </p:style>
      </p:cxnSp>
      <p:sp>
        <p:nvSpPr>
          <p:cNvPr id="49" name="Shape 620">
            <a:extLst>
              <a:ext uri="{FF2B5EF4-FFF2-40B4-BE49-F238E27FC236}">
                <a16:creationId xmlns:a16="http://schemas.microsoft.com/office/drawing/2014/main" id="{40B3E2EB-DB46-044F-B3A9-9D16E60CBDD3}"/>
              </a:ext>
            </a:extLst>
          </p:cNvPr>
          <p:cNvSpPr/>
          <p:nvPr/>
        </p:nvSpPr>
        <p:spPr>
          <a:xfrm>
            <a:off x="1879124" y="5661127"/>
            <a:ext cx="1318688" cy="25648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0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rPr>
              <a:t>Exchange / O365</a:t>
            </a:r>
          </a:p>
        </p:txBody>
      </p:sp>
      <p:pic>
        <p:nvPicPr>
          <p:cNvPr id="3" name="Picture 2" descr="Logo&#10;&#10;Description automatically generated">
            <a:extLst>
              <a:ext uri="{FF2B5EF4-FFF2-40B4-BE49-F238E27FC236}">
                <a16:creationId xmlns:a16="http://schemas.microsoft.com/office/drawing/2014/main" id="{4D33A3B2-D2C6-16DE-6494-CE23741C1C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grpSp>
        <p:nvGrpSpPr>
          <p:cNvPr id="31" name="Group 30">
            <a:extLst>
              <a:ext uri="{FF2B5EF4-FFF2-40B4-BE49-F238E27FC236}">
                <a16:creationId xmlns:a16="http://schemas.microsoft.com/office/drawing/2014/main" id="{4FA2B20E-99CA-B9FF-9698-D4FF6D1D86C3}"/>
              </a:ext>
            </a:extLst>
          </p:cNvPr>
          <p:cNvGrpSpPr/>
          <p:nvPr/>
        </p:nvGrpSpPr>
        <p:grpSpPr>
          <a:xfrm>
            <a:off x="9045792" y="1299711"/>
            <a:ext cx="2389134" cy="1061302"/>
            <a:chOff x="9016579" y="1299711"/>
            <a:chExt cx="2389134" cy="1061302"/>
          </a:xfrm>
        </p:grpSpPr>
        <p:sp>
          <p:nvSpPr>
            <p:cNvPr id="7" name="Shape 860">
              <a:extLst>
                <a:ext uri="{FF2B5EF4-FFF2-40B4-BE49-F238E27FC236}">
                  <a16:creationId xmlns:a16="http://schemas.microsoft.com/office/drawing/2014/main" id="{4798497B-D615-FBE4-B15F-00A892ACB52A}"/>
                </a:ext>
              </a:extLst>
            </p:cNvPr>
            <p:cNvSpPr/>
            <p:nvPr/>
          </p:nvSpPr>
          <p:spPr>
            <a:xfrm>
              <a:off x="9016579" y="1299711"/>
              <a:ext cx="2389134" cy="1061302"/>
            </a:xfrm>
            <a:prstGeom prst="roundRect">
              <a:avLst>
                <a:gd name="adj" fmla="val 9105"/>
              </a:avLst>
            </a:prstGeom>
            <a:solidFill>
              <a:schemeClr val="bg1">
                <a:lumMod val="85000"/>
              </a:schemeClr>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lang="en-GB" sz="24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9" name="Shape 620">
              <a:extLst>
                <a:ext uri="{FF2B5EF4-FFF2-40B4-BE49-F238E27FC236}">
                  <a16:creationId xmlns:a16="http://schemas.microsoft.com/office/drawing/2014/main" id="{0A0D9939-6798-0EBD-F812-8C9D21054C02}"/>
                </a:ext>
              </a:extLst>
            </p:cNvPr>
            <p:cNvSpPr/>
            <p:nvPr/>
          </p:nvSpPr>
          <p:spPr>
            <a:xfrm>
              <a:off x="9145995" y="1655314"/>
              <a:ext cx="2130303" cy="35009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sz="1800"/>
              </a:pPr>
              <a:r>
                <a:rPr kumimoji="0" lang="en-GB" sz="12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rPr>
                <a:t>Desktop</a:t>
              </a:r>
            </a:p>
          </p:txBody>
        </p:sp>
      </p:grpSp>
      <p:grpSp>
        <p:nvGrpSpPr>
          <p:cNvPr id="32" name="Group 31">
            <a:extLst>
              <a:ext uri="{FF2B5EF4-FFF2-40B4-BE49-F238E27FC236}">
                <a16:creationId xmlns:a16="http://schemas.microsoft.com/office/drawing/2014/main" id="{E0A3CA92-7093-9C54-7659-180B7937D660}"/>
              </a:ext>
            </a:extLst>
          </p:cNvPr>
          <p:cNvGrpSpPr/>
          <p:nvPr/>
        </p:nvGrpSpPr>
        <p:grpSpPr>
          <a:xfrm>
            <a:off x="9045792" y="2521661"/>
            <a:ext cx="2389134" cy="1023977"/>
            <a:chOff x="9060275" y="2464748"/>
            <a:chExt cx="2389134" cy="1023977"/>
          </a:xfrm>
        </p:grpSpPr>
        <p:sp>
          <p:nvSpPr>
            <p:cNvPr id="11" name="Shape 860">
              <a:extLst>
                <a:ext uri="{FF2B5EF4-FFF2-40B4-BE49-F238E27FC236}">
                  <a16:creationId xmlns:a16="http://schemas.microsoft.com/office/drawing/2014/main" id="{EEF623AE-E285-55CF-05D4-C150BBE8F9AB}"/>
                </a:ext>
              </a:extLst>
            </p:cNvPr>
            <p:cNvSpPr/>
            <p:nvPr/>
          </p:nvSpPr>
          <p:spPr>
            <a:xfrm>
              <a:off x="9060275" y="2464748"/>
              <a:ext cx="2389134" cy="1023977"/>
            </a:xfrm>
            <a:prstGeom prst="roundRect">
              <a:avLst>
                <a:gd name="adj" fmla="val 9105"/>
              </a:avLst>
            </a:prstGeom>
            <a:solidFill>
              <a:schemeClr val="bg1">
                <a:lumMod val="85000"/>
              </a:schemeClr>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lang="en-GB" sz="24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13" name="Shape 620">
              <a:extLst>
                <a:ext uri="{FF2B5EF4-FFF2-40B4-BE49-F238E27FC236}">
                  <a16:creationId xmlns:a16="http://schemas.microsoft.com/office/drawing/2014/main" id="{3C55C705-42EF-10F1-8B79-C03ADE3CBFB1}"/>
                </a:ext>
              </a:extLst>
            </p:cNvPr>
            <p:cNvSpPr/>
            <p:nvPr/>
          </p:nvSpPr>
          <p:spPr>
            <a:xfrm>
              <a:off x="9189691" y="2801688"/>
              <a:ext cx="2130303" cy="35009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sz="1800"/>
              </a:pPr>
              <a:r>
                <a:rPr kumimoji="0" lang="en-GB" sz="12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rPr>
                <a:t>Mobile</a:t>
              </a:r>
              <a:endParaRPr kumimoji="0" lang="en-GB" sz="800" b="0" i="0" u="none" strike="noStrike" kern="1200" cap="none" spc="0" normalizeH="0" baseline="0" noProof="0">
                <a:ln>
                  <a:noFill/>
                </a:ln>
                <a:solidFill>
                  <a:srgbClr val="5F6772"/>
                </a:solidFill>
                <a:effectLst/>
                <a:uLnTx/>
                <a:uFillTx/>
                <a:latin typeface="Open Sans Light"/>
                <a:ea typeface="Open Sans Light" charset="0"/>
                <a:cs typeface="Open Sans Light" charset="0"/>
                <a:sym typeface="Raleway"/>
              </a:endParaRPr>
            </a:p>
          </p:txBody>
        </p:sp>
      </p:grpSp>
      <p:grpSp>
        <p:nvGrpSpPr>
          <p:cNvPr id="33" name="Group 32">
            <a:extLst>
              <a:ext uri="{FF2B5EF4-FFF2-40B4-BE49-F238E27FC236}">
                <a16:creationId xmlns:a16="http://schemas.microsoft.com/office/drawing/2014/main" id="{18678919-C2C6-72E4-CDF5-1518E3638C00}"/>
              </a:ext>
            </a:extLst>
          </p:cNvPr>
          <p:cNvGrpSpPr/>
          <p:nvPr/>
        </p:nvGrpSpPr>
        <p:grpSpPr>
          <a:xfrm>
            <a:off x="9045792" y="3706286"/>
            <a:ext cx="2389134" cy="1023977"/>
            <a:chOff x="9075006" y="3637259"/>
            <a:chExt cx="2389134" cy="1023977"/>
          </a:xfrm>
        </p:grpSpPr>
        <p:sp>
          <p:nvSpPr>
            <p:cNvPr id="15" name="Shape 860">
              <a:extLst>
                <a:ext uri="{FF2B5EF4-FFF2-40B4-BE49-F238E27FC236}">
                  <a16:creationId xmlns:a16="http://schemas.microsoft.com/office/drawing/2014/main" id="{A32F5610-248A-74B8-4BF2-73E74705E3FE}"/>
                </a:ext>
              </a:extLst>
            </p:cNvPr>
            <p:cNvSpPr/>
            <p:nvPr/>
          </p:nvSpPr>
          <p:spPr>
            <a:xfrm>
              <a:off x="9075006" y="3637259"/>
              <a:ext cx="2389134" cy="1023977"/>
            </a:xfrm>
            <a:prstGeom prst="roundRect">
              <a:avLst>
                <a:gd name="adj" fmla="val 9105"/>
              </a:avLst>
            </a:prstGeom>
            <a:solidFill>
              <a:schemeClr val="bg1">
                <a:lumMod val="85000"/>
              </a:schemeClr>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lang="en-GB" sz="24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17" name="Shape 620">
              <a:extLst>
                <a:ext uri="{FF2B5EF4-FFF2-40B4-BE49-F238E27FC236}">
                  <a16:creationId xmlns:a16="http://schemas.microsoft.com/office/drawing/2014/main" id="{95A4DFA4-73B6-03B7-45B3-EA1318AED600}"/>
                </a:ext>
              </a:extLst>
            </p:cNvPr>
            <p:cNvSpPr/>
            <p:nvPr/>
          </p:nvSpPr>
          <p:spPr>
            <a:xfrm>
              <a:off x="9204422" y="3974199"/>
              <a:ext cx="2130303" cy="35009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sz="1800"/>
              </a:pPr>
              <a:r>
                <a:rPr kumimoji="0" lang="en-GB" sz="12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rPr>
                <a:t>Room Display</a:t>
              </a:r>
              <a:endParaRPr kumimoji="0" lang="en-GB" sz="800" b="0" i="0" u="none" strike="noStrike" kern="1200" cap="none" spc="0" normalizeH="0" baseline="0" noProof="0">
                <a:ln>
                  <a:noFill/>
                </a:ln>
                <a:solidFill>
                  <a:srgbClr val="5F6772"/>
                </a:solidFill>
                <a:effectLst/>
                <a:uLnTx/>
                <a:uFillTx/>
                <a:latin typeface="Open Sans Light"/>
                <a:ea typeface="Open Sans Light" charset="0"/>
                <a:cs typeface="Open Sans Light" charset="0"/>
                <a:sym typeface="Raleway"/>
              </a:endParaRPr>
            </a:p>
          </p:txBody>
        </p:sp>
      </p:grpSp>
      <p:grpSp>
        <p:nvGrpSpPr>
          <p:cNvPr id="34" name="Group 33">
            <a:extLst>
              <a:ext uri="{FF2B5EF4-FFF2-40B4-BE49-F238E27FC236}">
                <a16:creationId xmlns:a16="http://schemas.microsoft.com/office/drawing/2014/main" id="{C0A78EE4-2370-6FCE-2E4D-73854038B79E}"/>
              </a:ext>
            </a:extLst>
          </p:cNvPr>
          <p:cNvGrpSpPr/>
          <p:nvPr/>
        </p:nvGrpSpPr>
        <p:grpSpPr>
          <a:xfrm>
            <a:off x="9045792" y="4890911"/>
            <a:ext cx="2389134" cy="1023977"/>
            <a:chOff x="9075006" y="4890911"/>
            <a:chExt cx="2389134" cy="1023977"/>
          </a:xfrm>
        </p:grpSpPr>
        <p:sp>
          <p:nvSpPr>
            <p:cNvPr id="19" name="Shape 860">
              <a:extLst>
                <a:ext uri="{FF2B5EF4-FFF2-40B4-BE49-F238E27FC236}">
                  <a16:creationId xmlns:a16="http://schemas.microsoft.com/office/drawing/2014/main" id="{EEEE4815-D29D-8520-D93E-D19DD49B862B}"/>
                </a:ext>
              </a:extLst>
            </p:cNvPr>
            <p:cNvSpPr/>
            <p:nvPr/>
          </p:nvSpPr>
          <p:spPr>
            <a:xfrm>
              <a:off x="9075006" y="4890911"/>
              <a:ext cx="2389134" cy="1023977"/>
            </a:xfrm>
            <a:prstGeom prst="roundRect">
              <a:avLst>
                <a:gd name="adj" fmla="val 9105"/>
              </a:avLst>
            </a:prstGeom>
            <a:solidFill>
              <a:schemeClr val="bg1">
                <a:lumMod val="85000"/>
              </a:schemeClr>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lang="en-GB" sz="24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21" name="Shape 620">
              <a:extLst>
                <a:ext uri="{FF2B5EF4-FFF2-40B4-BE49-F238E27FC236}">
                  <a16:creationId xmlns:a16="http://schemas.microsoft.com/office/drawing/2014/main" id="{1E0FFAF5-FFB6-160F-A956-B876F300D9F9}"/>
                </a:ext>
              </a:extLst>
            </p:cNvPr>
            <p:cNvSpPr/>
            <p:nvPr/>
          </p:nvSpPr>
          <p:spPr>
            <a:xfrm>
              <a:off x="9204422" y="5227851"/>
              <a:ext cx="2130303" cy="35009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sz="1800"/>
              </a:pPr>
              <a:r>
                <a:rPr kumimoji="0" lang="en-GB" sz="1200" b="1" i="0" u="none" strike="noStrike" kern="1200" cap="none" spc="0" normalizeH="0" baseline="0" noProof="0">
                  <a:ln>
                    <a:noFill/>
                  </a:ln>
                  <a:solidFill>
                    <a:srgbClr val="5F6772"/>
                  </a:solidFill>
                  <a:effectLst/>
                  <a:uLnTx/>
                  <a:uFillTx/>
                  <a:latin typeface="Open Sans ExtraBold"/>
                  <a:ea typeface="Open Sans ExtraBold" charset="0"/>
                  <a:cs typeface="Open Sans ExtraBold" charset="0"/>
                  <a:sym typeface="Raleway"/>
                </a:rPr>
                <a:t>Business API</a:t>
              </a:r>
              <a:endParaRPr kumimoji="0" lang="en-GB" sz="800" b="0" i="0" u="none" strike="noStrike" kern="1200" cap="none" spc="0" normalizeH="0" baseline="0" noProof="0">
                <a:ln>
                  <a:noFill/>
                </a:ln>
                <a:solidFill>
                  <a:srgbClr val="5F6772"/>
                </a:solidFill>
                <a:effectLst/>
                <a:uLnTx/>
                <a:uFillTx/>
                <a:latin typeface="Open Sans Light"/>
                <a:ea typeface="Open Sans Light" charset="0"/>
                <a:cs typeface="Open Sans Light" charset="0"/>
                <a:sym typeface="Raleway"/>
              </a:endParaRPr>
            </a:p>
          </p:txBody>
        </p:sp>
      </p:grpSp>
      <p:pic>
        <p:nvPicPr>
          <p:cNvPr id="30" name="Picture 29">
            <a:extLst>
              <a:ext uri="{FF2B5EF4-FFF2-40B4-BE49-F238E27FC236}">
                <a16:creationId xmlns:a16="http://schemas.microsoft.com/office/drawing/2014/main" id="{1FCE676D-BAEC-244D-6AE6-5384682EF81E}"/>
              </a:ext>
            </a:extLst>
          </p:cNvPr>
          <p:cNvPicPr>
            <a:picLocks noChangeAspect="1"/>
          </p:cNvPicPr>
          <p:nvPr/>
        </p:nvPicPr>
        <p:blipFill>
          <a:blip r:embed="rId7" cstate="print">
            <a:alphaModFix amt="85000"/>
            <a:extLst>
              <a:ext uri="{28A0092B-C50C-407E-A947-70E740481C1C}">
                <a14:useLocalDpi xmlns:a14="http://schemas.microsoft.com/office/drawing/2010/main"/>
              </a:ext>
            </a:extLst>
          </a:blip>
          <a:stretch>
            <a:fillRect/>
          </a:stretch>
        </p:blipFill>
        <p:spPr>
          <a:xfrm>
            <a:off x="11154689" y="1104620"/>
            <a:ext cx="502048" cy="434568"/>
          </a:xfrm>
          <a:prstGeom prst="rect">
            <a:avLst/>
          </a:prstGeom>
        </p:spPr>
      </p:pic>
    </p:spTree>
    <p:extLst>
      <p:ext uri="{BB962C8B-B14F-4D97-AF65-F5344CB8AC3E}">
        <p14:creationId xmlns:p14="http://schemas.microsoft.com/office/powerpoint/2010/main" val="34397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484702E-2A12-0A48-BD9B-036C71EDEC6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113586" y="0"/>
            <a:ext cx="5078413" cy="6858000"/>
          </a:xfrm>
          <a:prstGeom prst="rect">
            <a:avLst/>
          </a:prstGeom>
        </p:spPr>
      </p:pic>
      <p:sp>
        <p:nvSpPr>
          <p:cNvPr id="52" name="Rectangle 51">
            <a:extLst>
              <a:ext uri="{FF2B5EF4-FFF2-40B4-BE49-F238E27FC236}">
                <a16:creationId xmlns:a16="http://schemas.microsoft.com/office/drawing/2014/main" id="{28DC4EAB-485D-4C22-95FE-CBD7C42406C6}"/>
              </a:ext>
            </a:extLst>
          </p:cNvPr>
          <p:cNvSpPr/>
          <p:nvPr/>
        </p:nvSpPr>
        <p:spPr>
          <a:xfrm>
            <a:off x="7113588" y="1"/>
            <a:ext cx="5078412"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Roles.png">
            <a:extLst>
              <a:ext uri="{FF2B5EF4-FFF2-40B4-BE49-F238E27FC236}">
                <a16:creationId xmlns:a16="http://schemas.microsoft.com/office/drawing/2014/main" id="{B8C62499-113D-44DA-920E-0E5578B310D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43788" y="1167277"/>
            <a:ext cx="8690850" cy="4888603"/>
          </a:xfrm>
          <a:prstGeom prst="rect">
            <a:avLst/>
          </a:prstGeom>
        </p:spPr>
      </p:pic>
      <p:grpSp>
        <p:nvGrpSpPr>
          <p:cNvPr id="19" name="Group 18">
            <a:extLst>
              <a:ext uri="{FF2B5EF4-FFF2-40B4-BE49-F238E27FC236}">
                <a16:creationId xmlns:a16="http://schemas.microsoft.com/office/drawing/2014/main" id="{AA59B9FF-512C-4F28-83C1-B5DE77FA8B28}"/>
              </a:ext>
            </a:extLst>
          </p:cNvPr>
          <p:cNvGrpSpPr/>
          <p:nvPr/>
        </p:nvGrpSpPr>
        <p:grpSpPr>
          <a:xfrm>
            <a:off x="0" y="1600200"/>
            <a:ext cx="5619751" cy="4593358"/>
            <a:chOff x="-1" y="3644915"/>
            <a:chExt cx="9954403" cy="8136357"/>
          </a:xfrm>
        </p:grpSpPr>
        <p:grpSp>
          <p:nvGrpSpPr>
            <p:cNvPr id="22" name="Group 21">
              <a:extLst>
                <a:ext uri="{FF2B5EF4-FFF2-40B4-BE49-F238E27FC236}">
                  <a16:creationId xmlns:a16="http://schemas.microsoft.com/office/drawing/2014/main" id="{5FE7C111-36DE-4829-AE44-C15BC9ECE188}"/>
                </a:ext>
              </a:extLst>
            </p:cNvPr>
            <p:cNvGrpSpPr/>
            <p:nvPr/>
          </p:nvGrpSpPr>
          <p:grpSpPr>
            <a:xfrm>
              <a:off x="0" y="10511272"/>
              <a:ext cx="6004959" cy="1270000"/>
              <a:chOff x="1" y="2794000"/>
              <a:chExt cx="6004959" cy="1270000"/>
            </a:xfrm>
          </p:grpSpPr>
          <p:sp>
            <p:nvSpPr>
              <p:cNvPr id="45" name="Shape 1550">
                <a:extLst>
                  <a:ext uri="{FF2B5EF4-FFF2-40B4-BE49-F238E27FC236}">
                    <a16:creationId xmlns:a16="http://schemas.microsoft.com/office/drawing/2014/main" id="{C0494851-B0BA-4039-9AA0-2D4A654B611C}"/>
                  </a:ext>
                </a:extLst>
              </p:cNvPr>
              <p:cNvSpPr/>
              <p:nvPr/>
            </p:nvSpPr>
            <p:spPr>
              <a:xfrm>
                <a:off x="1" y="2794000"/>
                <a:ext cx="6004959" cy="1270000"/>
              </a:xfrm>
              <a:prstGeom prst="rightArrow">
                <a:avLst>
                  <a:gd name="adj1" fmla="val 100000"/>
                  <a:gd name="adj2" fmla="val 59348"/>
                </a:avLst>
              </a:prstGeom>
              <a:solidFill>
                <a:srgbClr val="2A5298"/>
              </a:solidFill>
              <a:ln w="12700" cap="flat">
                <a:noFill/>
                <a:miter lim="400000"/>
              </a:ln>
              <a:effectLst>
                <a:outerShdw blurRad="50800" dist="38100" dir="2700000" algn="tl" rotWithShape="0">
                  <a:prstClr val="black">
                    <a:alpha val="40000"/>
                  </a:prstClr>
                </a:outerShdw>
              </a:effectLst>
            </p:spPr>
            <p:txBody>
              <a:bodyPr wrap="square" lIns="0" tIns="0" rIns="0" bIns="0" numCol="1" anchor="ctr">
                <a:noAutofit/>
              </a:bodyPr>
              <a:lstStyle/>
              <a:p>
                <a:pPr lvl="0">
                  <a:defRPr sz="3200">
                    <a:solidFill>
                      <a:srgbClr val="FFFFFF"/>
                    </a:solidFill>
                  </a:defRPr>
                </a:pPr>
                <a:endParaRPr/>
              </a:p>
            </p:txBody>
          </p:sp>
          <p:sp>
            <p:nvSpPr>
              <p:cNvPr id="46" name="Shape 1551">
                <a:extLst>
                  <a:ext uri="{FF2B5EF4-FFF2-40B4-BE49-F238E27FC236}">
                    <a16:creationId xmlns:a16="http://schemas.microsoft.com/office/drawing/2014/main" id="{2A7752F5-5C69-4D9D-89EF-1207B3A156D5}"/>
                  </a:ext>
                </a:extLst>
              </p:cNvPr>
              <p:cNvSpPr/>
              <p:nvPr/>
            </p:nvSpPr>
            <p:spPr>
              <a:xfrm>
                <a:off x="1889650" y="3238188"/>
                <a:ext cx="3490069" cy="38162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l">
                  <a:defRPr sz="1800"/>
                </a:pPr>
                <a:r>
                  <a:rPr lang="en-GB" sz="1400" b="1">
                    <a:solidFill>
                      <a:srgbClr val="FFFFFF"/>
                    </a:solidFill>
                    <a:latin typeface="Open Sans ExtraBold" charset="0"/>
                    <a:ea typeface="Open Sans ExtraBold" charset="0"/>
                    <a:cs typeface="Open Sans ExtraBold" charset="0"/>
                    <a:sym typeface="Raleway"/>
                  </a:rPr>
                  <a:t>VIEW SCHEDULE INFO</a:t>
                </a:r>
              </a:p>
            </p:txBody>
          </p:sp>
          <p:pic>
            <p:nvPicPr>
              <p:cNvPr id="47" name="Picture 1">
                <a:extLst>
                  <a:ext uri="{FF2B5EF4-FFF2-40B4-BE49-F238E27FC236}">
                    <a16:creationId xmlns:a16="http://schemas.microsoft.com/office/drawing/2014/main" id="{5E274984-C093-436C-B26E-D69534DDE71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5218" y="3065256"/>
                <a:ext cx="783556" cy="723282"/>
              </a:xfrm>
              <a:prstGeom prst="rect">
                <a:avLst/>
              </a:prstGeom>
            </p:spPr>
          </p:pic>
        </p:grpSp>
        <p:grpSp>
          <p:nvGrpSpPr>
            <p:cNvPr id="23" name="Group 22">
              <a:extLst>
                <a:ext uri="{FF2B5EF4-FFF2-40B4-BE49-F238E27FC236}">
                  <a16:creationId xmlns:a16="http://schemas.microsoft.com/office/drawing/2014/main" id="{D019784B-9E77-41E0-8093-DB7F1E3A879B}"/>
                </a:ext>
              </a:extLst>
            </p:cNvPr>
            <p:cNvGrpSpPr/>
            <p:nvPr/>
          </p:nvGrpSpPr>
          <p:grpSpPr>
            <a:xfrm>
              <a:off x="0" y="8819812"/>
              <a:ext cx="6004959" cy="1270000"/>
              <a:chOff x="1" y="4064000"/>
              <a:chExt cx="6004959" cy="1270000"/>
            </a:xfrm>
          </p:grpSpPr>
          <p:sp>
            <p:nvSpPr>
              <p:cNvPr id="42" name="Shape 1550">
                <a:extLst>
                  <a:ext uri="{FF2B5EF4-FFF2-40B4-BE49-F238E27FC236}">
                    <a16:creationId xmlns:a16="http://schemas.microsoft.com/office/drawing/2014/main" id="{1A6C560A-A847-4730-A606-284D0176183D}"/>
                  </a:ext>
                </a:extLst>
              </p:cNvPr>
              <p:cNvSpPr/>
              <p:nvPr/>
            </p:nvSpPr>
            <p:spPr>
              <a:xfrm>
                <a:off x="1" y="4064000"/>
                <a:ext cx="6004959" cy="1270000"/>
              </a:xfrm>
              <a:prstGeom prst="rightArrow">
                <a:avLst>
                  <a:gd name="adj1" fmla="val 100000"/>
                  <a:gd name="adj2" fmla="val 59348"/>
                </a:avLst>
              </a:prstGeom>
              <a:solidFill>
                <a:srgbClr val="C90004"/>
              </a:solidFill>
              <a:ln w="12700" cap="flat">
                <a:noFill/>
                <a:miter lim="400000"/>
              </a:ln>
              <a:effectLst>
                <a:outerShdw blurRad="50800" dist="38100" dir="2700000" algn="tl" rotWithShape="0">
                  <a:prstClr val="black">
                    <a:alpha val="40000"/>
                  </a:prstClr>
                </a:outerShdw>
              </a:effectLst>
            </p:spPr>
            <p:txBody>
              <a:bodyPr wrap="square" lIns="0" tIns="0" rIns="0" bIns="0" numCol="1" anchor="ctr">
                <a:noAutofit/>
              </a:bodyPr>
              <a:lstStyle/>
              <a:p>
                <a:pPr lvl="0">
                  <a:defRPr sz="3200">
                    <a:solidFill>
                      <a:srgbClr val="FFFFFF"/>
                    </a:solidFill>
                  </a:defRPr>
                </a:pPr>
                <a:endParaRPr/>
              </a:p>
            </p:txBody>
          </p:sp>
          <p:sp>
            <p:nvSpPr>
              <p:cNvPr id="43" name="Shape 1551">
                <a:extLst>
                  <a:ext uri="{FF2B5EF4-FFF2-40B4-BE49-F238E27FC236}">
                    <a16:creationId xmlns:a16="http://schemas.microsoft.com/office/drawing/2014/main" id="{3828D498-9F74-4AD4-A8C4-00105F611458}"/>
                  </a:ext>
                </a:extLst>
              </p:cNvPr>
              <p:cNvSpPr/>
              <p:nvPr/>
            </p:nvSpPr>
            <p:spPr>
              <a:xfrm>
                <a:off x="1889650" y="4508188"/>
                <a:ext cx="3490069" cy="381623"/>
              </a:xfrm>
              <a:prstGeom prst="rect">
                <a:avLst/>
              </a:prstGeom>
              <a:solidFill>
                <a:srgbClr val="C90004"/>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l">
                  <a:defRPr sz="1800"/>
                </a:pPr>
                <a:r>
                  <a:rPr lang="en-GB" sz="1400" b="1">
                    <a:solidFill>
                      <a:srgbClr val="FFFFFF"/>
                    </a:solidFill>
                    <a:latin typeface="Open Sans ExtraBold" charset="0"/>
                    <a:ea typeface="Open Sans ExtraBold" charset="0"/>
                    <a:cs typeface="Open Sans ExtraBold" charset="0"/>
                    <a:sym typeface="Raleway"/>
                  </a:rPr>
                  <a:t>READ</a:t>
                </a:r>
              </a:p>
            </p:txBody>
          </p:sp>
          <p:pic>
            <p:nvPicPr>
              <p:cNvPr id="44" name="Picture 14">
                <a:extLst>
                  <a:ext uri="{FF2B5EF4-FFF2-40B4-BE49-F238E27FC236}">
                    <a16:creationId xmlns:a16="http://schemas.microsoft.com/office/drawing/2014/main" id="{BCE93C7F-AD0A-4FA5-9989-CDFC67F7CB7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5381" y="4397993"/>
                <a:ext cx="843232" cy="545906"/>
              </a:xfrm>
              <a:prstGeom prst="rect">
                <a:avLst/>
              </a:prstGeom>
            </p:spPr>
          </p:pic>
        </p:grpSp>
        <p:grpSp>
          <p:nvGrpSpPr>
            <p:cNvPr id="24" name="Group 23">
              <a:extLst>
                <a:ext uri="{FF2B5EF4-FFF2-40B4-BE49-F238E27FC236}">
                  <a16:creationId xmlns:a16="http://schemas.microsoft.com/office/drawing/2014/main" id="{2739DBC2-BCC5-408A-8568-4D858438597A}"/>
                </a:ext>
              </a:extLst>
            </p:cNvPr>
            <p:cNvGrpSpPr/>
            <p:nvPr/>
          </p:nvGrpSpPr>
          <p:grpSpPr>
            <a:xfrm>
              <a:off x="1" y="7108775"/>
              <a:ext cx="6004959" cy="1270000"/>
              <a:chOff x="1" y="5334000"/>
              <a:chExt cx="6004959" cy="1270000"/>
            </a:xfrm>
          </p:grpSpPr>
          <p:sp>
            <p:nvSpPr>
              <p:cNvPr id="39" name="Shape 1547">
                <a:extLst>
                  <a:ext uri="{FF2B5EF4-FFF2-40B4-BE49-F238E27FC236}">
                    <a16:creationId xmlns:a16="http://schemas.microsoft.com/office/drawing/2014/main" id="{285B25A7-E552-4A6F-97C4-75C751733FE4}"/>
                  </a:ext>
                </a:extLst>
              </p:cNvPr>
              <p:cNvSpPr/>
              <p:nvPr/>
            </p:nvSpPr>
            <p:spPr>
              <a:xfrm>
                <a:off x="1" y="5334000"/>
                <a:ext cx="6004959" cy="1270000"/>
              </a:xfrm>
              <a:prstGeom prst="rightArrow">
                <a:avLst>
                  <a:gd name="adj1" fmla="val 100000"/>
                  <a:gd name="adj2" fmla="val 59348"/>
                </a:avLst>
              </a:prstGeom>
              <a:solidFill>
                <a:srgbClr val="EAA808"/>
              </a:solidFill>
              <a:ln w="12700" cap="flat">
                <a:noFill/>
                <a:miter lim="400000"/>
              </a:ln>
              <a:effectLst>
                <a:outerShdw blurRad="50800" dist="38100" dir="2700000" algn="tl" rotWithShape="0">
                  <a:prstClr val="black">
                    <a:alpha val="40000"/>
                  </a:prstClr>
                </a:outerShdw>
              </a:effectLst>
            </p:spPr>
            <p:txBody>
              <a:bodyPr wrap="square" lIns="0" tIns="0" rIns="0" bIns="0" numCol="1" anchor="ctr">
                <a:noAutofit/>
              </a:bodyPr>
              <a:lstStyle/>
              <a:p>
                <a:pPr lvl="0">
                  <a:defRPr sz="3200">
                    <a:solidFill>
                      <a:srgbClr val="FFFFFF"/>
                    </a:solidFill>
                  </a:defRPr>
                </a:pPr>
                <a:endParaRPr/>
              </a:p>
            </p:txBody>
          </p:sp>
          <p:sp>
            <p:nvSpPr>
              <p:cNvPr id="40" name="Shape 1548">
                <a:extLst>
                  <a:ext uri="{FF2B5EF4-FFF2-40B4-BE49-F238E27FC236}">
                    <a16:creationId xmlns:a16="http://schemas.microsoft.com/office/drawing/2014/main" id="{06A3D22C-D2C9-47EB-A8A5-230348DF13EC}"/>
                  </a:ext>
                </a:extLst>
              </p:cNvPr>
              <p:cNvSpPr/>
              <p:nvPr/>
            </p:nvSpPr>
            <p:spPr>
              <a:xfrm>
                <a:off x="1889650" y="5778188"/>
                <a:ext cx="3490069" cy="381623"/>
              </a:xfrm>
              <a:prstGeom prst="rect">
                <a:avLst/>
              </a:prstGeom>
              <a:solidFill>
                <a:srgbClr val="EAA808"/>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l">
                  <a:defRPr sz="1800"/>
                </a:pPr>
                <a:r>
                  <a:rPr lang="en-GB" sz="1400" b="1">
                    <a:solidFill>
                      <a:srgbClr val="FFFFFF"/>
                    </a:solidFill>
                    <a:latin typeface="Open Sans ExtraBold" charset="0"/>
                    <a:ea typeface="Open Sans ExtraBold" charset="0"/>
                    <a:cs typeface="Open Sans ExtraBold" charset="0"/>
                    <a:sym typeface="Raleway"/>
                  </a:rPr>
                  <a:t>OUT OF OFFICE</a:t>
                </a:r>
              </a:p>
            </p:txBody>
          </p:sp>
          <p:pic>
            <p:nvPicPr>
              <p:cNvPr id="41" name="Picture 40" descr="sun32.png">
                <a:extLst>
                  <a:ext uri="{FF2B5EF4-FFF2-40B4-BE49-F238E27FC236}">
                    <a16:creationId xmlns:a16="http://schemas.microsoft.com/office/drawing/2014/main" id="{40E77DC4-B88A-4C2D-9F7F-54D788F4C13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4874" y="5490632"/>
                <a:ext cx="904245" cy="948085"/>
              </a:xfrm>
              <a:prstGeom prst="rect">
                <a:avLst/>
              </a:prstGeom>
            </p:spPr>
          </p:pic>
        </p:grpSp>
        <p:grpSp>
          <p:nvGrpSpPr>
            <p:cNvPr id="25" name="Group 24">
              <a:extLst>
                <a:ext uri="{FF2B5EF4-FFF2-40B4-BE49-F238E27FC236}">
                  <a16:creationId xmlns:a16="http://schemas.microsoft.com/office/drawing/2014/main" id="{DF7789C5-41D8-45D4-A1CE-BE638911AA9D}"/>
                </a:ext>
              </a:extLst>
            </p:cNvPr>
            <p:cNvGrpSpPr/>
            <p:nvPr/>
          </p:nvGrpSpPr>
          <p:grpSpPr>
            <a:xfrm>
              <a:off x="-1" y="5377939"/>
              <a:ext cx="6004959" cy="1270000"/>
              <a:chOff x="1" y="6604000"/>
              <a:chExt cx="6004959" cy="1270000"/>
            </a:xfrm>
          </p:grpSpPr>
          <p:sp>
            <p:nvSpPr>
              <p:cNvPr id="30" name="Shape 1544">
                <a:extLst>
                  <a:ext uri="{FF2B5EF4-FFF2-40B4-BE49-F238E27FC236}">
                    <a16:creationId xmlns:a16="http://schemas.microsoft.com/office/drawing/2014/main" id="{8F67FD72-5C83-43FB-A89D-D326F735005E}"/>
                  </a:ext>
                </a:extLst>
              </p:cNvPr>
              <p:cNvSpPr/>
              <p:nvPr/>
            </p:nvSpPr>
            <p:spPr>
              <a:xfrm>
                <a:off x="1" y="6604000"/>
                <a:ext cx="6004959" cy="1270000"/>
              </a:xfrm>
              <a:prstGeom prst="rightArrow">
                <a:avLst>
                  <a:gd name="adj1" fmla="val 100000"/>
                  <a:gd name="adj2" fmla="val 59348"/>
                </a:avLst>
              </a:prstGeom>
              <a:solidFill>
                <a:srgbClr val="4B9C2E"/>
              </a:solidFill>
              <a:ln w="12700" cap="flat">
                <a:noFill/>
                <a:miter lim="400000"/>
              </a:ln>
              <a:effectLst>
                <a:outerShdw blurRad="50800" dist="38100" dir="2700000" algn="tl" rotWithShape="0">
                  <a:prstClr val="black">
                    <a:alpha val="40000"/>
                  </a:prstClr>
                </a:outerShdw>
              </a:effectLst>
            </p:spPr>
            <p:txBody>
              <a:bodyPr wrap="square" lIns="0" tIns="0" rIns="0" bIns="0" numCol="1" anchor="ctr">
                <a:noAutofit/>
              </a:bodyPr>
              <a:lstStyle/>
              <a:p>
                <a:pPr lvl="0">
                  <a:defRPr sz="3200">
                    <a:solidFill>
                      <a:srgbClr val="FFFFFF"/>
                    </a:solidFill>
                  </a:defRPr>
                </a:pPr>
                <a:endParaRPr/>
              </a:p>
            </p:txBody>
          </p:sp>
          <p:sp>
            <p:nvSpPr>
              <p:cNvPr id="37" name="Shape 1545">
                <a:extLst>
                  <a:ext uri="{FF2B5EF4-FFF2-40B4-BE49-F238E27FC236}">
                    <a16:creationId xmlns:a16="http://schemas.microsoft.com/office/drawing/2014/main" id="{F218E795-96EB-4972-A24D-F0188ABD3D17}"/>
                  </a:ext>
                </a:extLst>
              </p:cNvPr>
              <p:cNvSpPr/>
              <p:nvPr/>
            </p:nvSpPr>
            <p:spPr>
              <a:xfrm>
                <a:off x="1889650" y="7048188"/>
                <a:ext cx="3490069" cy="381623"/>
              </a:xfrm>
              <a:prstGeom prst="rect">
                <a:avLst/>
              </a:prstGeom>
              <a:solidFill>
                <a:srgbClr val="4B9C2E"/>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l">
                  <a:defRPr sz="1800"/>
                </a:pPr>
                <a:r>
                  <a:rPr lang="en-GB" sz="1400" b="1">
                    <a:solidFill>
                      <a:srgbClr val="FFFFFF"/>
                    </a:solidFill>
                    <a:latin typeface="Open Sans ExtraBold" charset="0"/>
                    <a:ea typeface="Open Sans ExtraBold" charset="0"/>
                    <a:cs typeface="Open Sans ExtraBold" charset="0"/>
                    <a:sym typeface="Raleway"/>
                  </a:rPr>
                  <a:t>CREATE AND EDIT</a:t>
                </a:r>
              </a:p>
            </p:txBody>
          </p:sp>
          <p:pic>
            <p:nvPicPr>
              <p:cNvPr id="38" name="Picture 1" descr="pencil30.png">
                <a:extLst>
                  <a:ext uri="{FF2B5EF4-FFF2-40B4-BE49-F238E27FC236}">
                    <a16:creationId xmlns:a16="http://schemas.microsoft.com/office/drawing/2014/main" id="{0CD7002A-DA58-45C8-A40F-4BE947F2651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9227" y="6875690"/>
                <a:ext cx="715537" cy="715538"/>
              </a:xfrm>
              <a:prstGeom prst="rect">
                <a:avLst/>
              </a:prstGeom>
            </p:spPr>
          </p:pic>
        </p:grpSp>
        <p:grpSp>
          <p:nvGrpSpPr>
            <p:cNvPr id="26" name="Group 25">
              <a:extLst>
                <a:ext uri="{FF2B5EF4-FFF2-40B4-BE49-F238E27FC236}">
                  <a16:creationId xmlns:a16="http://schemas.microsoft.com/office/drawing/2014/main" id="{4C9A1546-2608-4A4D-A0EE-EFDB1C9377DE}"/>
                </a:ext>
              </a:extLst>
            </p:cNvPr>
            <p:cNvGrpSpPr/>
            <p:nvPr/>
          </p:nvGrpSpPr>
          <p:grpSpPr>
            <a:xfrm>
              <a:off x="-1" y="3644915"/>
              <a:ext cx="9954403" cy="1270000"/>
              <a:chOff x="1" y="7874000"/>
              <a:chExt cx="9954403" cy="1270000"/>
            </a:xfrm>
          </p:grpSpPr>
          <p:sp>
            <p:nvSpPr>
              <p:cNvPr id="27" name="Shape 1553">
                <a:extLst>
                  <a:ext uri="{FF2B5EF4-FFF2-40B4-BE49-F238E27FC236}">
                    <a16:creationId xmlns:a16="http://schemas.microsoft.com/office/drawing/2014/main" id="{F9C72AB4-72AD-4D68-8EC2-16FF39CEF973}"/>
                  </a:ext>
                </a:extLst>
              </p:cNvPr>
              <p:cNvSpPr/>
              <p:nvPr/>
            </p:nvSpPr>
            <p:spPr>
              <a:xfrm>
                <a:off x="1" y="7874000"/>
                <a:ext cx="6004959" cy="1270000"/>
              </a:xfrm>
              <a:prstGeom prst="rightArrow">
                <a:avLst>
                  <a:gd name="adj1" fmla="val 100000"/>
                  <a:gd name="adj2" fmla="val 59348"/>
                </a:avLst>
              </a:prstGeom>
              <a:solidFill>
                <a:srgbClr val="7030A0">
                  <a:alpha val="89020"/>
                </a:srgbClr>
              </a:solidFill>
              <a:ln w="12700" cap="flat">
                <a:noFill/>
                <a:miter lim="400000"/>
              </a:ln>
              <a:effectLst>
                <a:outerShdw blurRad="50800" dist="38100" dir="2700000" algn="tl" rotWithShape="0">
                  <a:prstClr val="black">
                    <a:alpha val="40000"/>
                  </a:prstClr>
                </a:outerShdw>
              </a:effectLst>
            </p:spPr>
            <p:txBody>
              <a:bodyPr wrap="square" lIns="0" tIns="0" rIns="0" bIns="0" numCol="1" anchor="ctr">
                <a:noAutofit/>
              </a:bodyPr>
              <a:lstStyle/>
              <a:p>
                <a:pPr lvl="0">
                  <a:defRPr sz="3200">
                    <a:solidFill>
                      <a:srgbClr val="FFFFFF"/>
                    </a:solidFill>
                  </a:defRPr>
                </a:pPr>
                <a:endParaRPr/>
              </a:p>
            </p:txBody>
          </p:sp>
          <p:sp>
            <p:nvSpPr>
              <p:cNvPr id="28" name="Shape 1554">
                <a:extLst>
                  <a:ext uri="{FF2B5EF4-FFF2-40B4-BE49-F238E27FC236}">
                    <a16:creationId xmlns:a16="http://schemas.microsoft.com/office/drawing/2014/main" id="{330F7B03-B7C3-4E77-9FB6-71CD25E0CB5B}"/>
                  </a:ext>
                </a:extLst>
              </p:cNvPr>
              <p:cNvSpPr/>
              <p:nvPr/>
            </p:nvSpPr>
            <p:spPr>
              <a:xfrm>
                <a:off x="1889650" y="8318188"/>
                <a:ext cx="8064754" cy="38162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l">
                  <a:defRPr sz="1800"/>
                </a:pPr>
                <a:r>
                  <a:rPr lang="en-GB" sz="1400" b="1">
                    <a:solidFill>
                      <a:srgbClr val="FFFFFF"/>
                    </a:solidFill>
                    <a:latin typeface="Open Sans ExtraBold" charset="0"/>
                    <a:ea typeface="Open Sans ExtraBold" charset="0"/>
                    <a:cs typeface="Open Sans ExtraBold" charset="0"/>
                    <a:sym typeface="Raleway"/>
                  </a:rPr>
                  <a:t>PRIVATE ACL</a:t>
                </a:r>
              </a:p>
            </p:txBody>
          </p:sp>
          <p:pic>
            <p:nvPicPr>
              <p:cNvPr id="29" name="Picture 1" descr="unlock3.png">
                <a:extLst>
                  <a:ext uri="{FF2B5EF4-FFF2-40B4-BE49-F238E27FC236}">
                    <a16:creationId xmlns:a16="http://schemas.microsoft.com/office/drawing/2014/main" id="{78CACD5C-409C-44C9-94E6-3A2C5A51791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54410" y="8122280"/>
                <a:ext cx="545171" cy="725273"/>
              </a:xfrm>
              <a:prstGeom prst="rect">
                <a:avLst/>
              </a:prstGeom>
            </p:spPr>
          </p:pic>
        </p:grpSp>
      </p:grpSp>
      <p:sp>
        <p:nvSpPr>
          <p:cNvPr id="51" name="TextBox 50">
            <a:extLst>
              <a:ext uri="{FF2B5EF4-FFF2-40B4-BE49-F238E27FC236}">
                <a16:creationId xmlns:a16="http://schemas.microsoft.com/office/drawing/2014/main" id="{B4D6D4DB-A856-49A2-A7CA-0B0109579F88}"/>
              </a:ext>
            </a:extLst>
          </p:cNvPr>
          <p:cNvSpPr txBox="1"/>
          <p:nvPr/>
        </p:nvSpPr>
        <p:spPr>
          <a:xfrm>
            <a:off x="273753" y="313545"/>
            <a:ext cx="5185847" cy="590931"/>
          </a:xfrm>
          <a:prstGeom prst="rect">
            <a:avLst/>
          </a:prstGeom>
          <a:noFill/>
        </p:spPr>
        <p:txBody>
          <a:bodyPr wrap="square" rtlCol="0">
            <a:spAutoFit/>
          </a:bodyPr>
          <a:lstStyle/>
          <a:p>
            <a:pPr>
              <a:lnSpc>
                <a:spcPct val="90000"/>
              </a:lnSpc>
            </a:pPr>
            <a:r>
              <a:rPr lang="en-GB" sz="3600">
                <a:solidFill>
                  <a:schemeClr val="tx2"/>
                </a:solidFill>
              </a:rPr>
              <a:t>Roles</a:t>
            </a:r>
          </a:p>
        </p:txBody>
      </p:sp>
      <p:pic>
        <p:nvPicPr>
          <p:cNvPr id="2" name="Picture 1" descr="A picture containing text, clipart&#10;&#10;Description automatically generated">
            <a:extLst>
              <a:ext uri="{FF2B5EF4-FFF2-40B4-BE49-F238E27FC236}">
                <a16:creationId xmlns:a16="http://schemas.microsoft.com/office/drawing/2014/main" id="{5938CBD7-5729-4A8B-2627-FC60717C75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2200" y="5989840"/>
            <a:ext cx="1917700" cy="557008"/>
          </a:xfrm>
          <a:prstGeom prst="rect">
            <a:avLst/>
          </a:prstGeom>
        </p:spPr>
      </p:pic>
    </p:spTree>
    <p:extLst>
      <p:ext uri="{BB962C8B-B14F-4D97-AF65-F5344CB8AC3E}">
        <p14:creationId xmlns:p14="http://schemas.microsoft.com/office/powerpoint/2010/main" val="94903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4ECF256-B984-644E-8D54-C37170C49D74}"/>
              </a:ext>
            </a:extLst>
          </p:cNvPr>
          <p:cNvSpPr>
            <a:spLocks noGrp="1"/>
          </p:cNvSpPr>
          <p:nvPr>
            <p:ph type="pic" sz="quarter" idx="10"/>
          </p:nvPr>
        </p:nvSpPr>
        <p:spPr/>
        <p:txBody>
          <a:bodyPr/>
          <a:lstStyle/>
          <a:p>
            <a:endParaRPr lang="en-DK"/>
          </a:p>
        </p:txBody>
      </p:sp>
      <p:pic>
        <p:nvPicPr>
          <p:cNvPr id="3" name="image_Placeholder.gif">
            <a:extLst>
              <a:ext uri="{FF2B5EF4-FFF2-40B4-BE49-F238E27FC236}">
                <a16:creationId xmlns:a16="http://schemas.microsoft.com/office/drawing/2014/main" id="{61AB4CCC-0DBD-404B-B4DD-77F86CDE4B43}"/>
              </a:ext>
            </a:extLst>
          </p:cNvPr>
          <p:cNvPicPr/>
          <p:nvPr/>
        </p:nvPicPr>
        <p:blipFill rotWithShape="1">
          <a:blip r:embed="rId2">
            <a:extLst>
              <a:ext uri="{28A0092B-C50C-407E-A947-70E740481C1C}">
                <a14:useLocalDpi xmlns:a14="http://schemas.microsoft.com/office/drawing/2010/main" val="0"/>
              </a:ext>
            </a:extLst>
          </a:blip>
          <a:srcRect t="306" r="1" b="9726"/>
          <a:stretch/>
        </p:blipFill>
        <p:spPr>
          <a:xfrm>
            <a:off x="-4243" y="10"/>
            <a:ext cx="12196243" cy="6857990"/>
          </a:xfrm>
          <a:prstGeom prst="rect">
            <a:avLst/>
          </a:prstGeom>
        </p:spPr>
      </p:pic>
      <p:sp>
        <p:nvSpPr>
          <p:cNvPr id="4" name="Rectangle 3">
            <a:extLst>
              <a:ext uri="{FF2B5EF4-FFF2-40B4-BE49-F238E27FC236}">
                <a16:creationId xmlns:a16="http://schemas.microsoft.com/office/drawing/2014/main" id="{44580331-D780-0643-B023-B7E223F3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Freeform: Shape 21">
            <a:extLst>
              <a:ext uri="{FF2B5EF4-FFF2-40B4-BE49-F238E27FC236}">
                <a16:creationId xmlns:a16="http://schemas.microsoft.com/office/drawing/2014/main" id="{1E259666-D4FF-8A4A-872A-F38B43E0F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6" name="Rounded Rectangle 5">
            <a:extLst>
              <a:ext uri="{FF2B5EF4-FFF2-40B4-BE49-F238E27FC236}">
                <a16:creationId xmlns:a16="http://schemas.microsoft.com/office/drawing/2014/main" id="{FA596407-371A-0040-B842-8D9FD94C7597}"/>
              </a:ext>
            </a:extLst>
          </p:cNvPr>
          <p:cNvSpPr/>
          <p:nvPr/>
        </p:nvSpPr>
        <p:spPr>
          <a:xfrm>
            <a:off x="1061545" y="2471090"/>
            <a:ext cx="4372304" cy="19127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4400" dirty="0" err="1">
                <a:solidFill>
                  <a:schemeClr val="tx1"/>
                </a:solidFill>
                <a:ea typeface="+mj-ea"/>
                <a:cs typeface="+mj-cs"/>
              </a:rPr>
              <a:t>Schauen</a:t>
            </a:r>
            <a:r>
              <a:rPr lang="en-US" sz="4400" dirty="0">
                <a:solidFill>
                  <a:schemeClr val="tx1"/>
                </a:solidFill>
                <a:ea typeface="+mj-ea"/>
                <a:cs typeface="+mj-cs"/>
              </a:rPr>
              <a:t> </a:t>
            </a:r>
            <a:r>
              <a:rPr lang="en-US" sz="4400" dirty="0" err="1">
                <a:solidFill>
                  <a:schemeClr val="tx1"/>
                </a:solidFill>
                <a:ea typeface="+mj-ea"/>
                <a:cs typeface="+mj-cs"/>
              </a:rPr>
              <a:t>wir</a:t>
            </a:r>
            <a:r>
              <a:rPr lang="en-US" sz="4400" dirty="0">
                <a:solidFill>
                  <a:schemeClr val="tx1"/>
                </a:solidFill>
                <a:ea typeface="+mj-ea"/>
                <a:cs typeface="+mj-cs"/>
              </a:rPr>
              <a:t> </a:t>
            </a:r>
            <a:r>
              <a:rPr lang="en-US" sz="4400" dirty="0" err="1">
                <a:solidFill>
                  <a:schemeClr val="tx1"/>
                </a:solidFill>
                <a:ea typeface="+mj-ea"/>
                <a:cs typeface="+mj-cs"/>
              </a:rPr>
              <a:t>uns</a:t>
            </a:r>
            <a:r>
              <a:rPr lang="en-US" sz="4400" dirty="0">
                <a:solidFill>
                  <a:schemeClr val="tx1"/>
                </a:solidFill>
                <a:ea typeface="+mj-ea"/>
                <a:cs typeface="+mj-cs"/>
              </a:rPr>
              <a:t> das an</a:t>
            </a:r>
          </a:p>
        </p:txBody>
      </p:sp>
      <p:sp>
        <p:nvSpPr>
          <p:cNvPr id="7" name="Freeform: Shape 23">
            <a:extLst>
              <a:ext uri="{FF2B5EF4-FFF2-40B4-BE49-F238E27FC236}">
                <a16:creationId xmlns:a16="http://schemas.microsoft.com/office/drawing/2014/main" id="{897B0591-CEFD-4943-912D-54B29DE6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2"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250EAD-229D-8745-91D7-CD9C3C7AC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83B0FE7D-471F-EE43-8E3D-27182C98A9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5609070"/>
            <a:ext cx="780052" cy="747280"/>
            <a:chOff x="7011922" y="4095164"/>
            <a:chExt cx="1203067" cy="1152523"/>
          </a:xfrm>
        </p:grpSpPr>
        <p:sp>
          <p:nvSpPr>
            <p:cNvPr id="10" name="Rectangle 28">
              <a:extLst>
                <a:ext uri="{FF2B5EF4-FFF2-40B4-BE49-F238E27FC236}">
                  <a16:creationId xmlns:a16="http://schemas.microsoft.com/office/drawing/2014/main" id="{0C7911C0-2B87-5042-9CAA-E91E7C83FA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CD771E-0571-DC43-906A-CDFB034FA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5DE9B5C1-7604-FB4D-ADFF-F78F28663A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13" name="Rectangle 32">
              <a:extLst>
                <a:ext uri="{FF2B5EF4-FFF2-40B4-BE49-F238E27FC236}">
                  <a16:creationId xmlns:a16="http://schemas.microsoft.com/office/drawing/2014/main" id="{25378D05-F16F-D046-8F5F-AEABE5FE6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24E0DA-A983-3A40-97CE-8A971695B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4D35C5BE-377F-9E4D-819C-E67E0FE0D9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7" y="6047150"/>
            <a:ext cx="1636826" cy="818414"/>
            <a:chOff x="8085870" y="5837885"/>
            <a:chExt cx="2055357" cy="1027679"/>
          </a:xfrm>
        </p:grpSpPr>
        <p:sp>
          <p:nvSpPr>
            <p:cNvPr id="16" name="Rectangle 36">
              <a:extLst>
                <a:ext uri="{FF2B5EF4-FFF2-40B4-BE49-F238E27FC236}">
                  <a16:creationId xmlns:a16="http://schemas.microsoft.com/office/drawing/2014/main" id="{B04DACB9-80EB-ED40-B9BC-566F49913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37">
              <a:extLst>
                <a:ext uri="{FF2B5EF4-FFF2-40B4-BE49-F238E27FC236}">
                  <a16:creationId xmlns:a16="http://schemas.microsoft.com/office/drawing/2014/main" id="{D634121D-FFA4-5B41-9F4A-28D936EF7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descr="A picture containing drawing&#10;&#10;Description automatically generated">
            <a:extLst>
              <a:ext uri="{FF2B5EF4-FFF2-40B4-BE49-F238E27FC236}">
                <a16:creationId xmlns:a16="http://schemas.microsoft.com/office/drawing/2014/main" id="{D2C9403A-ED83-4248-8FB5-A2D986C1FA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34831" y="6357097"/>
            <a:ext cx="1363664" cy="291824"/>
          </a:xfrm>
          <a:prstGeom prst="rect">
            <a:avLst/>
          </a:prstGeom>
        </p:spPr>
      </p:pic>
    </p:spTree>
    <p:extLst>
      <p:ext uri="{BB962C8B-B14F-4D97-AF65-F5344CB8AC3E}">
        <p14:creationId xmlns:p14="http://schemas.microsoft.com/office/powerpoint/2010/main" val="139907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A66A01-CA3C-1842-AFB7-B7E4250BAB2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3" name="Rounded Rectangle 2">
            <a:extLst>
              <a:ext uri="{FF2B5EF4-FFF2-40B4-BE49-F238E27FC236}">
                <a16:creationId xmlns:a16="http://schemas.microsoft.com/office/drawing/2014/main" id="{F4035924-3BB9-B747-BEE7-762F743A3AF2}"/>
              </a:ext>
            </a:extLst>
          </p:cNvPr>
          <p:cNvSpPr/>
          <p:nvPr/>
        </p:nvSpPr>
        <p:spPr>
          <a:xfrm>
            <a:off x="1178502" y="2337684"/>
            <a:ext cx="5199149" cy="1338724"/>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err="1">
                <a:solidFill>
                  <a:schemeClr val="bg1"/>
                </a:solidFill>
              </a:rPr>
              <a:t>Warum</a:t>
            </a:r>
            <a:r>
              <a:rPr lang="en-GB" sz="4800" dirty="0">
                <a:solidFill>
                  <a:schemeClr val="bg1"/>
                </a:solidFill>
              </a:rPr>
              <a:t> OnTime?</a:t>
            </a:r>
          </a:p>
        </p:txBody>
      </p:sp>
      <p:pic>
        <p:nvPicPr>
          <p:cNvPr id="2" name="Picture 1" descr="A picture containing text, clipart&#10;&#10;Description automatically generated">
            <a:extLst>
              <a:ext uri="{FF2B5EF4-FFF2-40B4-BE49-F238E27FC236}">
                <a16:creationId xmlns:a16="http://schemas.microsoft.com/office/drawing/2014/main" id="{7355AF7F-74B2-4FD6-3B2F-4499FC169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200" y="5989840"/>
            <a:ext cx="1917700" cy="557008"/>
          </a:xfrm>
          <a:prstGeom prst="rect">
            <a:avLst/>
          </a:prstGeom>
        </p:spPr>
      </p:pic>
    </p:spTree>
    <p:extLst>
      <p:ext uri="{BB962C8B-B14F-4D97-AF65-F5344CB8AC3E}">
        <p14:creationId xmlns:p14="http://schemas.microsoft.com/office/powerpoint/2010/main" val="399784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sitting at a table&#10;&#10;Description automatically generated">
            <a:extLst>
              <a:ext uri="{FF2B5EF4-FFF2-40B4-BE49-F238E27FC236}">
                <a16:creationId xmlns:a16="http://schemas.microsoft.com/office/drawing/2014/main" id="{31ED5AF5-AD05-45E9-A6E7-D5CC61658485}"/>
              </a:ext>
            </a:extLst>
          </p:cNvPr>
          <p:cNvPicPr>
            <a:picLocks noGrp="1" noChangeAspect="1"/>
          </p:cNvPicPr>
          <p:nvPr>
            <p:ph type="pic" sz="quarter" idx="16"/>
          </p:nvPr>
        </p:nvPicPr>
        <p:blipFill rotWithShape="1">
          <a:blip r:embed="rId2" cstate="hqprint">
            <a:extLst>
              <a:ext uri="{28A0092B-C50C-407E-A947-70E740481C1C}">
                <a14:useLocalDpi xmlns:a14="http://schemas.microsoft.com/office/drawing/2010/main"/>
              </a:ext>
            </a:extLst>
          </a:blip>
          <a:srcRect/>
          <a:stretch/>
        </p:blipFill>
        <p:spPr>
          <a:xfrm>
            <a:off x="-7472" y="0"/>
            <a:ext cx="5081588" cy="6858000"/>
          </a:xfrm>
        </p:spPr>
      </p:pic>
      <p:sp>
        <p:nvSpPr>
          <p:cNvPr id="20" name="Rectangle 19"/>
          <p:cNvSpPr/>
          <p:nvPr/>
        </p:nvSpPr>
        <p:spPr>
          <a:xfrm>
            <a:off x="0" y="4136571"/>
            <a:ext cx="5081588" cy="2721429"/>
          </a:xfrm>
          <a:prstGeom prst="rect">
            <a:avLst/>
          </a:prstGeom>
          <a:gradFill flip="none" rotWithShape="1">
            <a:gsLst>
              <a:gs pos="0">
                <a:schemeClr val="accent1">
                  <a:alpha val="0"/>
                </a:schemeClr>
              </a:gs>
              <a:gs pos="100000">
                <a:schemeClr val="accent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5817191" y="1849101"/>
            <a:ext cx="5988366" cy="4033027"/>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a:spcAft>
                <a:spcPts val="1200"/>
              </a:spcAft>
            </a:pPr>
            <a:r>
              <a:rPr lang="en-GB" sz="1800" dirty="0" err="1"/>
              <a:t>OnTime</a:t>
            </a:r>
            <a:r>
              <a:rPr lang="en-GB" sz="1800" dirty="0"/>
              <a:t> Group Calendar </a:t>
            </a:r>
            <a:r>
              <a:rPr lang="en-GB" sz="1800" dirty="0" err="1"/>
              <a:t>verwandelt</a:t>
            </a:r>
            <a:r>
              <a:rPr lang="en-GB" sz="1800" dirty="0"/>
              <a:t> </a:t>
            </a:r>
            <a:r>
              <a:rPr lang="en-GB" sz="1800" dirty="0" err="1"/>
              <a:t>individuelle</a:t>
            </a:r>
            <a:r>
              <a:rPr lang="en-GB" sz="1800" dirty="0"/>
              <a:t> </a:t>
            </a:r>
            <a:r>
              <a:rPr lang="en-GB" sz="1800" dirty="0" err="1"/>
              <a:t>Terminkalender</a:t>
            </a:r>
            <a:r>
              <a:rPr lang="en-GB" sz="1800" dirty="0"/>
              <a:t> in </a:t>
            </a:r>
            <a:r>
              <a:rPr lang="en-GB" sz="1800" dirty="0" err="1"/>
              <a:t>eine</a:t>
            </a:r>
            <a:r>
              <a:rPr lang="en-GB" sz="1800" dirty="0"/>
              <a:t> </a:t>
            </a:r>
            <a:r>
              <a:rPr lang="en-GB" sz="1800" dirty="0" err="1"/>
              <a:t>synchronisierte</a:t>
            </a:r>
            <a:r>
              <a:rPr lang="en-GB" sz="1800" dirty="0"/>
              <a:t> Kraft, die </a:t>
            </a:r>
            <a:r>
              <a:rPr lang="en-GB" sz="1800" dirty="0" err="1"/>
              <a:t>Tausende</a:t>
            </a:r>
            <a:r>
              <a:rPr lang="en-GB" sz="1800" dirty="0"/>
              <a:t> von </a:t>
            </a:r>
            <a:r>
              <a:rPr lang="en-GB" sz="1800" dirty="0" err="1"/>
              <a:t>Kalendern</a:t>
            </a:r>
            <a:r>
              <a:rPr lang="en-GB" sz="1800" dirty="0"/>
              <a:t> </a:t>
            </a:r>
            <a:r>
              <a:rPr lang="en-GB" sz="1800" dirty="0" err="1"/>
              <a:t>zu</a:t>
            </a:r>
            <a:r>
              <a:rPr lang="en-GB" sz="1800" dirty="0"/>
              <a:t> </a:t>
            </a:r>
            <a:r>
              <a:rPr lang="en-GB" sz="1800" dirty="0" err="1"/>
              <a:t>einer</a:t>
            </a:r>
            <a:r>
              <a:rPr lang="en-GB" sz="1800" dirty="0"/>
              <a:t> </a:t>
            </a:r>
            <a:r>
              <a:rPr lang="en-GB" sz="1800" dirty="0" err="1"/>
              <a:t>harmonischen</a:t>
            </a:r>
            <a:r>
              <a:rPr lang="en-GB" sz="1800" dirty="0"/>
              <a:t> Vision </a:t>
            </a:r>
            <a:r>
              <a:rPr lang="en-GB" sz="1800" dirty="0" err="1"/>
              <a:t>zusammenführt</a:t>
            </a:r>
            <a:r>
              <a:rPr lang="en-GB" sz="1800" dirty="0"/>
              <a:t>.</a:t>
            </a:r>
          </a:p>
          <a:p>
            <a:pPr>
              <a:spcAft>
                <a:spcPts val="1200"/>
              </a:spcAft>
            </a:pPr>
            <a:r>
              <a:rPr lang="en-GB" sz="1800" dirty="0"/>
              <a:t>Mit Online-Meetings, </a:t>
            </a:r>
            <a:r>
              <a:rPr lang="en-GB" sz="1800" dirty="0" err="1"/>
              <a:t>Legenden-Filtern</a:t>
            </a:r>
            <a:r>
              <a:rPr lang="en-GB" sz="1800" dirty="0"/>
              <a:t>, </a:t>
            </a:r>
            <a:r>
              <a:rPr lang="en-GB" sz="1800" dirty="0" err="1"/>
              <a:t>Abstimmungen</a:t>
            </a:r>
            <a:r>
              <a:rPr lang="en-GB" sz="1800" dirty="0"/>
              <a:t>, </a:t>
            </a:r>
            <a:r>
              <a:rPr lang="en-GB" sz="1800" dirty="0" err="1"/>
              <a:t>gemeinsamer</a:t>
            </a:r>
            <a:r>
              <a:rPr lang="en-GB" sz="1800" dirty="0"/>
              <a:t> </a:t>
            </a:r>
            <a:r>
              <a:rPr lang="en-GB" sz="1800" dirty="0" err="1"/>
              <a:t>Nutzung</a:t>
            </a:r>
            <a:r>
              <a:rPr lang="en-GB" sz="1800" dirty="0"/>
              <a:t> von </a:t>
            </a:r>
            <a:r>
              <a:rPr lang="en-GB" sz="1800" dirty="0" err="1"/>
              <a:t>Kalendern</a:t>
            </a:r>
            <a:r>
              <a:rPr lang="en-GB" sz="1800" dirty="0"/>
              <a:t> und Tools </a:t>
            </a:r>
            <a:r>
              <a:rPr lang="en-GB" sz="1800" dirty="0" err="1"/>
              <a:t>zur</a:t>
            </a:r>
            <a:r>
              <a:rPr lang="en-GB" sz="1800" dirty="0"/>
              <a:t> </a:t>
            </a:r>
            <a:r>
              <a:rPr lang="en-GB" sz="1800" dirty="0" err="1"/>
              <a:t>Urlaubsplanung</a:t>
            </a:r>
            <a:r>
              <a:rPr lang="en-GB" sz="1800" dirty="0"/>
              <a:t>, </a:t>
            </a:r>
            <a:r>
              <a:rPr lang="en-GB" sz="1800" dirty="0" err="1"/>
              <a:t>vereinfacht</a:t>
            </a:r>
            <a:r>
              <a:rPr lang="en-GB" sz="1800" dirty="0"/>
              <a:t> </a:t>
            </a:r>
            <a:r>
              <a:rPr lang="en-GB" sz="1800" dirty="0" err="1"/>
              <a:t>OnTime</a:t>
            </a:r>
            <a:r>
              <a:rPr lang="en-GB" sz="1800" dirty="0"/>
              <a:t> die </a:t>
            </a:r>
            <a:r>
              <a:rPr lang="en-GB" sz="1800" dirty="0" err="1"/>
              <a:t>Koordination</a:t>
            </a:r>
            <a:r>
              <a:rPr lang="en-GB" sz="1800" dirty="0"/>
              <a:t> </a:t>
            </a:r>
            <a:r>
              <a:rPr lang="en-GB" sz="1800" dirty="0" err="1"/>
              <a:t>interner</a:t>
            </a:r>
            <a:r>
              <a:rPr lang="en-GB" sz="1800" dirty="0"/>
              <a:t> und </a:t>
            </a:r>
            <a:r>
              <a:rPr lang="en-GB" sz="1800" dirty="0" err="1"/>
              <a:t>externer</a:t>
            </a:r>
            <a:r>
              <a:rPr lang="en-GB" sz="1800" dirty="0"/>
              <a:t> Meetings. </a:t>
            </a:r>
          </a:p>
          <a:p>
            <a:pPr>
              <a:spcAft>
                <a:spcPts val="1200"/>
              </a:spcAft>
            </a:pPr>
            <a:r>
              <a:rPr lang="en-GB" sz="1800" dirty="0"/>
              <a:t>Zusammenarbeit und </a:t>
            </a:r>
            <a:r>
              <a:rPr lang="en-GB" sz="1800" dirty="0" err="1"/>
              <a:t>Vielfalt</a:t>
            </a:r>
            <a:r>
              <a:rPr lang="en-GB" sz="1800" dirty="0"/>
              <a:t> </a:t>
            </a:r>
            <a:r>
              <a:rPr lang="en-GB" sz="1800" dirty="0" err="1"/>
              <a:t>sind</a:t>
            </a:r>
            <a:r>
              <a:rPr lang="en-GB" sz="1800" dirty="0"/>
              <a:t> die </a:t>
            </a:r>
            <a:r>
              <a:rPr lang="en-GB" sz="1800" dirty="0" err="1"/>
              <a:t>wichtigsten</a:t>
            </a:r>
            <a:r>
              <a:rPr lang="en-GB" sz="1800" dirty="0"/>
              <a:t> </a:t>
            </a:r>
            <a:r>
              <a:rPr lang="en-GB" sz="1800" dirty="0" err="1"/>
              <a:t>Faktoren</a:t>
            </a:r>
            <a:r>
              <a:rPr lang="en-GB" sz="1800" dirty="0"/>
              <a:t> für </a:t>
            </a:r>
            <a:r>
              <a:rPr lang="en-GB" sz="1800" dirty="0" err="1"/>
              <a:t>erfolgreiche</a:t>
            </a:r>
            <a:r>
              <a:rPr lang="en-GB" sz="1800" dirty="0"/>
              <a:t> </a:t>
            </a:r>
            <a:r>
              <a:rPr lang="en-GB" sz="1800" dirty="0" err="1"/>
              <a:t>Geschäftsergebnisse</a:t>
            </a:r>
            <a:r>
              <a:rPr lang="en-GB" sz="1800" dirty="0"/>
              <a:t>, und </a:t>
            </a:r>
            <a:r>
              <a:rPr lang="en-GB" sz="1800" dirty="0" err="1"/>
              <a:t>genau</a:t>
            </a:r>
            <a:r>
              <a:rPr lang="en-GB" sz="1800" dirty="0"/>
              <a:t> das </a:t>
            </a:r>
            <a:r>
              <a:rPr lang="en-GB" sz="1800" dirty="0" err="1"/>
              <a:t>ermöglicht</a:t>
            </a:r>
            <a:r>
              <a:rPr lang="en-GB" sz="1800" dirty="0"/>
              <a:t> </a:t>
            </a:r>
            <a:r>
              <a:rPr lang="en-GB" sz="1800" dirty="0" err="1"/>
              <a:t>OnTime</a:t>
            </a:r>
            <a:r>
              <a:rPr lang="en-GB" sz="1800" dirty="0"/>
              <a:t>.</a:t>
            </a:r>
          </a:p>
        </p:txBody>
      </p:sp>
      <p:sp>
        <p:nvSpPr>
          <p:cNvPr id="11" name="Rounded Rectangle 10">
            <a:extLst>
              <a:ext uri="{FF2B5EF4-FFF2-40B4-BE49-F238E27FC236}">
                <a16:creationId xmlns:a16="http://schemas.microsoft.com/office/drawing/2014/main" id="{A413E74C-9047-1744-AD04-FE1D6A545916}"/>
              </a:ext>
            </a:extLst>
          </p:cNvPr>
          <p:cNvSpPr/>
          <p:nvPr/>
        </p:nvSpPr>
        <p:spPr>
          <a:xfrm>
            <a:off x="293629" y="4794836"/>
            <a:ext cx="4477153" cy="1120937"/>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483732" y="5009197"/>
            <a:ext cx="4167780" cy="707886"/>
          </a:xfrm>
          <a:prstGeom prst="rect">
            <a:avLst/>
          </a:prstGeom>
          <a:noFill/>
        </p:spPr>
        <p:txBody>
          <a:bodyPr wrap="square" rtlCol="0">
            <a:spAutoFit/>
          </a:bodyPr>
          <a:lstStyle/>
          <a:p>
            <a:r>
              <a:rPr lang="en-GB" sz="4000" dirty="0">
                <a:solidFill>
                  <a:schemeClr val="bg1"/>
                </a:solidFill>
              </a:rPr>
              <a:t>Was </a:t>
            </a:r>
            <a:r>
              <a:rPr lang="en-GB" sz="4000" dirty="0" err="1">
                <a:solidFill>
                  <a:schemeClr val="bg1"/>
                </a:solidFill>
              </a:rPr>
              <a:t>ist</a:t>
            </a:r>
            <a:r>
              <a:rPr lang="en-GB" sz="4000" dirty="0">
                <a:solidFill>
                  <a:schemeClr val="bg1"/>
                </a:solidFill>
              </a:rPr>
              <a:t> </a:t>
            </a:r>
            <a:r>
              <a:rPr lang="en-GB" sz="4000" dirty="0" err="1">
                <a:solidFill>
                  <a:schemeClr val="bg1"/>
                </a:solidFill>
              </a:rPr>
              <a:t>OnTime</a:t>
            </a:r>
            <a:r>
              <a:rPr lang="en-GB" sz="4000" dirty="0">
                <a:solidFill>
                  <a:schemeClr val="bg1"/>
                </a:solidFill>
              </a:rPr>
              <a:t>?</a:t>
            </a:r>
          </a:p>
        </p:txBody>
      </p:sp>
      <p:pic>
        <p:nvPicPr>
          <p:cNvPr id="2" name="Picture 1" descr="Logo&#10;&#10;Description automatically generated">
            <a:extLst>
              <a:ext uri="{FF2B5EF4-FFF2-40B4-BE49-F238E27FC236}">
                <a16:creationId xmlns:a16="http://schemas.microsoft.com/office/drawing/2014/main" id="{0257BFCB-C5D2-4FA9-92C9-AAF1D4D88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
        <p:nvSpPr>
          <p:cNvPr id="7" name="TextBox 6">
            <a:extLst>
              <a:ext uri="{FF2B5EF4-FFF2-40B4-BE49-F238E27FC236}">
                <a16:creationId xmlns:a16="http://schemas.microsoft.com/office/drawing/2014/main" id="{073C8850-EFDA-6228-F9FF-D97EA30BB777}"/>
              </a:ext>
            </a:extLst>
          </p:cNvPr>
          <p:cNvSpPr txBox="1"/>
          <p:nvPr/>
        </p:nvSpPr>
        <p:spPr>
          <a:xfrm>
            <a:off x="5817191" y="481357"/>
            <a:ext cx="5267890" cy="1200329"/>
          </a:xfrm>
          <a:prstGeom prst="rect">
            <a:avLst/>
          </a:prstGeom>
          <a:noFill/>
        </p:spPr>
        <p:txBody>
          <a:bodyPr wrap="square" rtlCol="0">
            <a:spAutoFit/>
          </a:bodyPr>
          <a:lstStyle/>
          <a:p>
            <a:pPr algn="l"/>
            <a:r>
              <a:rPr lang="en-GB" sz="3600" b="0" i="0" u="none" strike="noStrike" dirty="0">
                <a:solidFill>
                  <a:srgbClr val="000000"/>
                </a:solidFill>
                <a:effectLst/>
              </a:rPr>
              <a:t>Ein </a:t>
            </a:r>
            <a:r>
              <a:rPr lang="en-GB" sz="3600" b="0" i="0" u="none" strike="noStrike" dirty="0" err="1">
                <a:solidFill>
                  <a:srgbClr val="000000"/>
                </a:solidFill>
                <a:effectLst/>
              </a:rPr>
              <a:t>Kalender</a:t>
            </a:r>
            <a:r>
              <a:rPr lang="en-GB" sz="3600" b="0" i="0" u="none" strike="noStrike" dirty="0">
                <a:solidFill>
                  <a:srgbClr val="000000"/>
                </a:solidFill>
                <a:effectLst/>
              </a:rPr>
              <a:t>, der </a:t>
            </a:r>
            <a:r>
              <a:rPr lang="en-GB" sz="3600" b="0" i="0" u="none" strike="noStrike" dirty="0" err="1">
                <a:solidFill>
                  <a:srgbClr val="000000"/>
                </a:solidFill>
                <a:effectLst/>
              </a:rPr>
              <a:t>zu</a:t>
            </a:r>
            <a:r>
              <a:rPr lang="en-GB" sz="3600" b="0" i="0" u="none" strike="noStrike" dirty="0">
                <a:solidFill>
                  <a:srgbClr val="000000"/>
                </a:solidFill>
                <a:effectLst/>
              </a:rPr>
              <a:t> </a:t>
            </a:r>
            <a:r>
              <a:rPr lang="en-GB" sz="3600" b="0" i="0" u="none" strike="noStrike" dirty="0" err="1">
                <a:solidFill>
                  <a:srgbClr val="000000"/>
                </a:solidFill>
                <a:effectLst/>
              </a:rPr>
              <a:t>Ergebnissen</a:t>
            </a:r>
            <a:r>
              <a:rPr lang="en-GB" sz="3600" b="0" i="0" u="none" strike="noStrike" dirty="0">
                <a:solidFill>
                  <a:srgbClr val="000000"/>
                </a:solidFill>
                <a:effectLst/>
              </a:rPr>
              <a:t> </a:t>
            </a:r>
            <a:r>
              <a:rPr lang="en-GB" sz="3600" b="0" i="0" u="none" strike="noStrike" dirty="0" err="1">
                <a:solidFill>
                  <a:srgbClr val="000000"/>
                </a:solidFill>
                <a:effectLst/>
              </a:rPr>
              <a:t>führt</a:t>
            </a:r>
            <a:endParaRPr lang="en-GB" sz="3600" b="0" i="0" u="none" strike="noStrike" dirty="0">
              <a:solidFill>
                <a:srgbClr val="000000"/>
              </a:solidFill>
              <a:effectLst/>
            </a:endParaRPr>
          </a:p>
        </p:txBody>
      </p:sp>
    </p:spTree>
    <p:extLst>
      <p:ext uri="{BB962C8B-B14F-4D97-AF65-F5344CB8AC3E}">
        <p14:creationId xmlns:p14="http://schemas.microsoft.com/office/powerpoint/2010/main" val="306823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sitting at a table&#10;&#10;Description automatically generated">
            <a:extLst>
              <a:ext uri="{FF2B5EF4-FFF2-40B4-BE49-F238E27FC236}">
                <a16:creationId xmlns:a16="http://schemas.microsoft.com/office/drawing/2014/main" id="{31ED5AF5-AD05-45E9-A6E7-D5CC61658485}"/>
              </a:ext>
            </a:extLst>
          </p:cNvPr>
          <p:cNvPicPr>
            <a:picLocks noGrp="1" noChangeAspect="1"/>
          </p:cNvPicPr>
          <p:nvPr>
            <p:ph type="pic" sz="quarter" idx="16"/>
          </p:nvPr>
        </p:nvPicPr>
        <p:blipFill rotWithShape="1">
          <a:blip r:embed="rId3" cstate="hqprint">
            <a:extLst>
              <a:ext uri="{28A0092B-C50C-407E-A947-70E740481C1C}">
                <a14:useLocalDpi xmlns:a14="http://schemas.microsoft.com/office/drawing/2010/main"/>
              </a:ext>
            </a:extLst>
          </a:blip>
          <a:srcRect/>
          <a:stretch/>
        </p:blipFill>
        <p:spPr>
          <a:xfrm>
            <a:off x="0" y="0"/>
            <a:ext cx="5081588" cy="6858000"/>
          </a:xfrm>
        </p:spPr>
      </p:pic>
      <p:sp>
        <p:nvSpPr>
          <p:cNvPr id="20" name="Rectangle 19"/>
          <p:cNvSpPr/>
          <p:nvPr/>
        </p:nvSpPr>
        <p:spPr>
          <a:xfrm>
            <a:off x="0" y="4136571"/>
            <a:ext cx="5081588" cy="2721429"/>
          </a:xfrm>
          <a:prstGeom prst="rect">
            <a:avLst/>
          </a:prstGeom>
          <a:gradFill flip="none" rotWithShape="1">
            <a:gsLst>
              <a:gs pos="0">
                <a:schemeClr val="accent1">
                  <a:alpha val="0"/>
                </a:schemeClr>
              </a:gs>
              <a:gs pos="100000">
                <a:schemeClr val="accent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5695796" y="1429516"/>
            <a:ext cx="6262883" cy="4008405"/>
          </a:xfrm>
          <a:prstGeom prst="rect">
            <a:avLst/>
          </a:prstGeom>
        </p:spPr>
        <p:txBody>
          <a:bodyPr wrap="square" lIns="91440" tIns="45720" rIns="91440" bIns="45720" anchor="t">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marL="285750" indent="-285750">
              <a:spcAft>
                <a:spcPts val="1200"/>
              </a:spcAft>
              <a:buFont typeface="Arial" panose="020B0604020202020204" pitchFamily="34" charset="0"/>
              <a:buChar char="•"/>
            </a:pPr>
            <a:r>
              <a:rPr lang="en-GB" sz="1800" dirty="0"/>
              <a:t>”</a:t>
            </a:r>
            <a:r>
              <a:rPr lang="en-GB" sz="1800" dirty="0" err="1"/>
              <a:t>Wir</a:t>
            </a:r>
            <a:r>
              <a:rPr lang="en-GB" sz="1800" dirty="0"/>
              <a:t>" </a:t>
            </a:r>
            <a:r>
              <a:rPr lang="en-GB" sz="1800" dirty="0" err="1"/>
              <a:t>statt</a:t>
            </a:r>
            <a:r>
              <a:rPr lang="en-GB" sz="1800" dirty="0"/>
              <a:t> “Ich” </a:t>
            </a:r>
            <a:r>
              <a:rPr lang="en-GB" sz="1800" dirty="0" err="1"/>
              <a:t>im</a:t>
            </a:r>
            <a:r>
              <a:rPr lang="en-GB" sz="1800" dirty="0"/>
              <a:t> </a:t>
            </a:r>
            <a:r>
              <a:rPr lang="en-GB" sz="1800" dirty="0" err="1"/>
              <a:t>Vordergrund</a:t>
            </a:r>
            <a:endParaRPr lang="en-GB" sz="1800" dirty="0"/>
          </a:p>
          <a:p>
            <a:pPr marL="285750" indent="-285750">
              <a:spcAft>
                <a:spcPts val="1200"/>
              </a:spcAft>
              <a:buFont typeface="Arial" panose="020B0604020202020204" pitchFamily="34" charset="0"/>
              <a:buChar char="•"/>
            </a:pPr>
            <a:r>
              <a:rPr lang="en-GB" sz="1800" dirty="0"/>
              <a:t>Think BIG not Small - </a:t>
            </a:r>
            <a:r>
              <a:rPr lang="en-GB" sz="1800" dirty="0" err="1"/>
              <a:t>Tausende</a:t>
            </a:r>
            <a:r>
              <a:rPr lang="en-GB" sz="1800" dirty="0"/>
              <a:t> von </a:t>
            </a:r>
            <a:r>
              <a:rPr lang="en-GB" sz="1800" dirty="0" err="1"/>
              <a:t>Kalendern</a:t>
            </a:r>
            <a:r>
              <a:rPr lang="en-GB" sz="1800" dirty="0"/>
              <a:t> in </a:t>
            </a:r>
            <a:r>
              <a:rPr lang="en-GB" sz="1800" dirty="0" err="1"/>
              <a:t>einem</a:t>
            </a:r>
            <a:endParaRPr lang="en-GB" sz="1800" dirty="0"/>
          </a:p>
          <a:p>
            <a:pPr marL="285750" indent="-285750">
              <a:spcAft>
                <a:spcPts val="1200"/>
              </a:spcAft>
              <a:buFont typeface="Arial" panose="020B0604020202020204" pitchFamily="34" charset="0"/>
              <a:buChar char="•"/>
            </a:pPr>
            <a:r>
              <a:rPr lang="en-GB" sz="1800" dirty="0" err="1"/>
              <a:t>Verwalten</a:t>
            </a:r>
            <a:r>
              <a:rPr lang="en-GB" sz="1800" dirty="0"/>
              <a:t> Sie </a:t>
            </a:r>
            <a:r>
              <a:rPr lang="en-GB" sz="1800" dirty="0" err="1"/>
              <a:t>Ihre</a:t>
            </a:r>
            <a:r>
              <a:rPr lang="en-GB" sz="1800" dirty="0"/>
              <a:t> „</a:t>
            </a:r>
            <a:r>
              <a:rPr lang="en-GB" sz="1800" dirty="0" err="1"/>
              <a:t>Abwesenheits</a:t>
            </a:r>
            <a:r>
              <a:rPr lang="en-GB" sz="1800" dirty="0"/>
              <a:t>“-</a:t>
            </a:r>
            <a:r>
              <a:rPr lang="en-GB" sz="1800" dirty="0" err="1"/>
              <a:t>Pläne</a:t>
            </a:r>
            <a:r>
              <a:rPr lang="en-GB" sz="1800" dirty="0"/>
              <a:t> </a:t>
            </a:r>
            <a:r>
              <a:rPr lang="en-GB" sz="1800" dirty="0" err="1"/>
              <a:t>mit</a:t>
            </a:r>
            <a:r>
              <a:rPr lang="en-GB" sz="1800" dirty="0"/>
              <a:t> </a:t>
            </a:r>
            <a:r>
              <a:rPr lang="en-GB" sz="1800" dirty="0" err="1"/>
              <a:t>Leichtigkeit</a:t>
            </a:r>
            <a:endParaRPr lang="en-GB" sz="1800" dirty="0"/>
          </a:p>
          <a:p>
            <a:pPr marL="285750" indent="-285750">
              <a:spcAft>
                <a:spcPts val="1200"/>
              </a:spcAft>
              <a:buFont typeface="Arial" panose="020B0604020202020204" pitchFamily="34" charset="0"/>
              <a:buChar char="•"/>
            </a:pPr>
            <a:r>
              <a:rPr lang="en-GB" sz="1800" dirty="0" err="1"/>
              <a:t>Leistungsstarkes</a:t>
            </a:r>
            <a:r>
              <a:rPr lang="en-GB" sz="1800" dirty="0"/>
              <a:t> Tool für die Arbeit </a:t>
            </a:r>
            <a:r>
              <a:rPr lang="en-GB" sz="1800" dirty="0" err="1"/>
              <a:t>im</a:t>
            </a:r>
            <a:r>
              <a:rPr lang="en-GB" sz="1800" dirty="0"/>
              <a:t> </a:t>
            </a:r>
            <a:r>
              <a:rPr lang="en-GB" sz="1800" dirty="0" err="1"/>
              <a:t>Namen</a:t>
            </a:r>
            <a:r>
              <a:rPr lang="en-GB" sz="1800" dirty="0"/>
              <a:t> </a:t>
            </a:r>
            <a:r>
              <a:rPr lang="en-GB" sz="1800" dirty="0" err="1"/>
              <a:t>anderer</a:t>
            </a:r>
            <a:r>
              <a:rPr lang="en-GB" sz="1800" dirty="0"/>
              <a:t> </a:t>
            </a:r>
            <a:r>
              <a:rPr lang="en-GB" sz="1800" dirty="0" err="1"/>
              <a:t>Personen</a:t>
            </a:r>
            <a:r>
              <a:rPr lang="en-GB" sz="1800" dirty="0"/>
              <a:t> (z. B. </a:t>
            </a:r>
            <a:r>
              <a:rPr lang="en-GB" sz="1800" dirty="0" err="1"/>
              <a:t>persönliche</a:t>
            </a:r>
            <a:r>
              <a:rPr lang="en-GB" sz="1800" dirty="0"/>
              <a:t> </a:t>
            </a:r>
            <a:r>
              <a:rPr lang="en-GB" sz="1800" dirty="0" err="1"/>
              <a:t>Assistenten</a:t>
            </a:r>
            <a:r>
              <a:rPr lang="en-GB" sz="1800" dirty="0"/>
              <a:t>)</a:t>
            </a:r>
          </a:p>
          <a:p>
            <a:pPr marL="285750" indent="-285750">
              <a:spcAft>
                <a:spcPts val="1200"/>
              </a:spcAft>
              <a:buFont typeface="Arial" panose="020B0604020202020204" pitchFamily="34" charset="0"/>
              <a:buChar char="•"/>
            </a:pPr>
            <a:r>
              <a:rPr lang="en-GB" sz="1800" dirty="0"/>
              <a:t>Eine </a:t>
            </a:r>
            <a:r>
              <a:rPr lang="en-GB" sz="1800" dirty="0" err="1"/>
              <a:t>Reihe</a:t>
            </a:r>
            <a:r>
              <a:rPr lang="en-GB" sz="1800" dirty="0"/>
              <a:t> </a:t>
            </a:r>
            <a:r>
              <a:rPr lang="en-GB" sz="1800" dirty="0" err="1"/>
              <a:t>weiterer</a:t>
            </a:r>
            <a:r>
              <a:rPr lang="en-GB" sz="1800" dirty="0"/>
              <a:t> Add-ons – Mobility, Polling, Catering Management, HCL Connections, </a:t>
            </a:r>
            <a:r>
              <a:rPr lang="en-GB" sz="1800" dirty="0" err="1"/>
              <a:t>Raumanzeigen</a:t>
            </a:r>
            <a:r>
              <a:rPr lang="en-GB" sz="1800" dirty="0"/>
              <a:t>, </a:t>
            </a:r>
            <a:r>
              <a:rPr lang="en-GB" sz="1800" dirty="0" err="1"/>
              <a:t>Integrationen</a:t>
            </a:r>
            <a:r>
              <a:rPr lang="en-GB" sz="1800" dirty="0"/>
              <a:t> (API)</a:t>
            </a:r>
          </a:p>
        </p:txBody>
      </p:sp>
      <p:sp>
        <p:nvSpPr>
          <p:cNvPr id="5" name="TextBox 4"/>
          <p:cNvSpPr txBox="1"/>
          <p:nvPr/>
        </p:nvSpPr>
        <p:spPr>
          <a:xfrm>
            <a:off x="5558215" y="575990"/>
            <a:ext cx="6262884" cy="646331"/>
          </a:xfrm>
          <a:prstGeom prst="rect">
            <a:avLst/>
          </a:prstGeom>
          <a:noFill/>
        </p:spPr>
        <p:txBody>
          <a:bodyPr wrap="square" rtlCol="0">
            <a:spAutoFit/>
          </a:bodyPr>
          <a:lstStyle/>
          <a:p>
            <a:r>
              <a:rPr lang="en-GB" sz="3600" dirty="0">
                <a:solidFill>
                  <a:schemeClr val="tx2"/>
                </a:solidFill>
              </a:rPr>
              <a:t>Notes &amp; Verse “Best Friends”</a:t>
            </a:r>
          </a:p>
        </p:txBody>
      </p:sp>
      <p:sp>
        <p:nvSpPr>
          <p:cNvPr id="11" name="Rounded Rectangle 10">
            <a:extLst>
              <a:ext uri="{FF2B5EF4-FFF2-40B4-BE49-F238E27FC236}">
                <a16:creationId xmlns:a16="http://schemas.microsoft.com/office/drawing/2014/main" id="{A413E74C-9047-1744-AD04-FE1D6A545916}"/>
              </a:ext>
            </a:extLst>
          </p:cNvPr>
          <p:cNvSpPr/>
          <p:nvPr/>
        </p:nvSpPr>
        <p:spPr>
          <a:xfrm>
            <a:off x="614209" y="4175063"/>
            <a:ext cx="3798766" cy="1813785"/>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804312" y="4389424"/>
            <a:ext cx="3346270" cy="1323439"/>
          </a:xfrm>
          <a:prstGeom prst="rect">
            <a:avLst/>
          </a:prstGeom>
          <a:noFill/>
        </p:spPr>
        <p:txBody>
          <a:bodyPr wrap="square" rtlCol="0">
            <a:spAutoFit/>
          </a:bodyPr>
          <a:lstStyle/>
          <a:p>
            <a:pPr algn="ctr"/>
            <a:r>
              <a:rPr lang="en-GB" sz="4000" dirty="0" err="1">
                <a:solidFill>
                  <a:schemeClr val="bg1"/>
                </a:solidFill>
              </a:rPr>
              <a:t>OnTime</a:t>
            </a:r>
            <a:r>
              <a:rPr lang="en-GB" sz="4000" dirty="0">
                <a:solidFill>
                  <a:schemeClr val="bg1"/>
                </a:solidFill>
              </a:rPr>
              <a:t> “</a:t>
            </a:r>
            <a:r>
              <a:rPr lang="en-GB" sz="4000" dirty="0" err="1">
                <a:solidFill>
                  <a:schemeClr val="bg1"/>
                </a:solidFill>
              </a:rPr>
              <a:t>Stichworte</a:t>
            </a:r>
            <a:r>
              <a:rPr lang="en-GB" sz="4000" dirty="0">
                <a:solidFill>
                  <a:schemeClr val="bg1"/>
                </a:solidFill>
              </a:rPr>
              <a:t>”</a:t>
            </a:r>
          </a:p>
        </p:txBody>
      </p:sp>
      <p:pic>
        <p:nvPicPr>
          <p:cNvPr id="2" name="Picture 1" descr="Logo&#10;&#10;Description automatically generated">
            <a:extLst>
              <a:ext uri="{FF2B5EF4-FFF2-40B4-BE49-F238E27FC236}">
                <a16:creationId xmlns:a16="http://schemas.microsoft.com/office/drawing/2014/main" id="{0257BFCB-C5D2-4FA9-92C9-AAF1D4D889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786" y="5988848"/>
            <a:ext cx="1921114" cy="558000"/>
          </a:xfrm>
          <a:prstGeom prst="rect">
            <a:avLst/>
          </a:prstGeom>
        </p:spPr>
      </p:pic>
    </p:spTree>
    <p:extLst>
      <p:ext uri="{BB962C8B-B14F-4D97-AF65-F5344CB8AC3E}">
        <p14:creationId xmlns:p14="http://schemas.microsoft.com/office/powerpoint/2010/main" val="422145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additive="base">
                                        <p:cTn id="24"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additive="base">
                                        <p:cTn id="30"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 calcmode="lin" valueType="num">
                                      <p:cBhvr additive="base">
                                        <p:cTn id="36"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erson, table, man, holding&#10;&#10;Description automatically generated">
            <a:extLst>
              <a:ext uri="{FF2B5EF4-FFF2-40B4-BE49-F238E27FC236}">
                <a16:creationId xmlns:a16="http://schemas.microsoft.com/office/drawing/2014/main" id="{5DC292A9-B6E7-1149-B237-269619AB56D5}"/>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p:pic>
      <p:sp>
        <p:nvSpPr>
          <p:cNvPr id="2" name="Rounded Rectangle 1">
            <a:extLst>
              <a:ext uri="{FF2B5EF4-FFF2-40B4-BE49-F238E27FC236}">
                <a16:creationId xmlns:a16="http://schemas.microsoft.com/office/drawing/2014/main" id="{B4D6EF9B-9621-7B4E-9841-86B711AA92AC}"/>
              </a:ext>
            </a:extLst>
          </p:cNvPr>
          <p:cNvSpPr/>
          <p:nvPr/>
        </p:nvSpPr>
        <p:spPr>
          <a:xfrm>
            <a:off x="664463" y="2529348"/>
            <a:ext cx="4832953" cy="1799303"/>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GB" sz="4800" dirty="0" err="1">
                <a:solidFill>
                  <a:schemeClr val="bg1"/>
                </a:solidFill>
              </a:rPr>
              <a:t>Schnittstellen</a:t>
            </a:r>
            <a:r>
              <a:rPr lang="en-GB" sz="4800" dirty="0">
                <a:solidFill>
                  <a:schemeClr val="bg1"/>
                </a:solidFill>
              </a:rPr>
              <a:t> &amp;</a:t>
            </a:r>
          </a:p>
          <a:p>
            <a:pPr>
              <a:lnSpc>
                <a:spcPct val="90000"/>
              </a:lnSpc>
            </a:pPr>
            <a:r>
              <a:rPr lang="en-GB" sz="4800" dirty="0">
                <a:solidFill>
                  <a:schemeClr val="bg1"/>
                </a:solidFill>
              </a:rPr>
              <a:t>Add-ons</a:t>
            </a:r>
          </a:p>
        </p:txBody>
      </p:sp>
      <p:pic>
        <p:nvPicPr>
          <p:cNvPr id="6" name="Picture 5" descr="A picture containing text, clipart&#10;&#10;Description automatically generated">
            <a:extLst>
              <a:ext uri="{FF2B5EF4-FFF2-40B4-BE49-F238E27FC236}">
                <a16:creationId xmlns:a16="http://schemas.microsoft.com/office/drawing/2014/main" id="{E37CE522-2F5E-9C85-7DBE-0601CF0F77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2200" y="5989840"/>
            <a:ext cx="1917700" cy="557008"/>
          </a:xfrm>
          <a:prstGeom prst="rect">
            <a:avLst/>
          </a:prstGeom>
        </p:spPr>
      </p:pic>
    </p:spTree>
    <p:extLst>
      <p:ext uri="{BB962C8B-B14F-4D97-AF65-F5344CB8AC3E}">
        <p14:creationId xmlns:p14="http://schemas.microsoft.com/office/powerpoint/2010/main" val="16582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26C6F83-C03B-424E-B1F2-6227D0543258}"/>
              </a:ext>
            </a:extLst>
          </p:cNvPr>
          <p:cNvPicPr>
            <a:picLocks noChangeAspect="1"/>
          </p:cNvPicPr>
          <p:nvPr/>
        </p:nvPicPr>
        <p:blipFill rotWithShape="1">
          <a:blip r:embed="rId3">
            <a:extLst>
              <a:ext uri="{28A0092B-C50C-407E-A947-70E740481C1C}">
                <a14:useLocalDpi xmlns:a14="http://schemas.microsoft.com/office/drawing/2010/main"/>
              </a:ext>
            </a:extLst>
          </a:blip>
          <a:srcRect r="19209"/>
          <a:stretch/>
        </p:blipFill>
        <p:spPr>
          <a:xfrm>
            <a:off x="8089107" y="0"/>
            <a:ext cx="4102894" cy="6858000"/>
          </a:xfrm>
          <a:prstGeom prst="rect">
            <a:avLst/>
          </a:prstGeom>
        </p:spPr>
      </p:pic>
      <p:sp>
        <p:nvSpPr>
          <p:cNvPr id="18" name="Rectangle 17">
            <a:extLst>
              <a:ext uri="{FF2B5EF4-FFF2-40B4-BE49-F238E27FC236}">
                <a16:creationId xmlns:a16="http://schemas.microsoft.com/office/drawing/2014/main" id="{400F218F-F11E-2B4B-9B73-C55294F2453F}"/>
              </a:ext>
            </a:extLst>
          </p:cNvPr>
          <p:cNvSpPr/>
          <p:nvPr/>
        </p:nvSpPr>
        <p:spPr>
          <a:xfrm>
            <a:off x="8077200" y="0"/>
            <a:ext cx="41148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432BCA1-5600-1144-8028-3306A8F01F08}"/>
              </a:ext>
            </a:extLst>
          </p:cNvPr>
          <p:cNvSpPr txBox="1"/>
          <p:nvPr/>
        </p:nvSpPr>
        <p:spPr>
          <a:xfrm>
            <a:off x="8979696" y="329880"/>
            <a:ext cx="2907504" cy="369332"/>
          </a:xfrm>
          <a:prstGeom prst="rect">
            <a:avLst/>
          </a:prstGeom>
          <a:noFill/>
        </p:spPr>
        <p:txBody>
          <a:bodyPr wrap="square" rtlCol="0">
            <a:spAutoFit/>
          </a:bodyPr>
          <a:lstStyle/>
          <a:p>
            <a:pPr algn="r">
              <a:lnSpc>
                <a:spcPct val="90000"/>
              </a:lnSpc>
            </a:pPr>
            <a:r>
              <a:rPr lang="en-GB" sz="2000">
                <a:solidFill>
                  <a:schemeClr val="bg1">
                    <a:lumMod val="95000"/>
                  </a:schemeClr>
                </a:solidFill>
                <a:latin typeface="+mj-lt"/>
              </a:rPr>
              <a:t>Desktop Client</a:t>
            </a:r>
          </a:p>
        </p:txBody>
      </p:sp>
      <p:cxnSp>
        <p:nvCxnSpPr>
          <p:cNvPr id="24" name="Straight Connector 23">
            <a:extLst>
              <a:ext uri="{FF2B5EF4-FFF2-40B4-BE49-F238E27FC236}">
                <a16:creationId xmlns:a16="http://schemas.microsoft.com/office/drawing/2014/main" id="{C4FAE0A0-F52D-6B4E-AD4A-7377042AA296}"/>
              </a:ext>
            </a:extLst>
          </p:cNvPr>
          <p:cNvCxnSpPr>
            <a:cxnSpLocks/>
          </p:cNvCxnSpPr>
          <p:nvPr/>
        </p:nvCxnSpPr>
        <p:spPr>
          <a:xfrm flipH="1">
            <a:off x="11182153" y="668474"/>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6916F88-C02B-FE74-AAC2-DA1C30BAEE81}"/>
              </a:ext>
            </a:extLst>
          </p:cNvPr>
          <p:cNvSpPr txBox="1"/>
          <p:nvPr/>
        </p:nvSpPr>
        <p:spPr>
          <a:xfrm>
            <a:off x="266451" y="322437"/>
            <a:ext cx="5212722" cy="590931"/>
          </a:xfrm>
          <a:prstGeom prst="rect">
            <a:avLst/>
          </a:prstGeom>
          <a:noFill/>
        </p:spPr>
        <p:txBody>
          <a:bodyPr wrap="square" rtlCol="0">
            <a:spAutoFit/>
          </a:bodyPr>
          <a:lstStyle/>
          <a:p>
            <a:pPr>
              <a:lnSpc>
                <a:spcPct val="90000"/>
              </a:lnSpc>
            </a:pPr>
            <a:r>
              <a:rPr lang="en-GB" sz="3600" dirty="0">
                <a:solidFill>
                  <a:schemeClr val="tx2"/>
                </a:solidFill>
              </a:rPr>
              <a:t>Gruppen</a:t>
            </a:r>
          </a:p>
        </p:txBody>
      </p:sp>
      <p:pic>
        <p:nvPicPr>
          <p:cNvPr id="53" name="Picture 52" descr="Logo&#10;&#10;Description automatically generated">
            <a:extLst>
              <a:ext uri="{FF2B5EF4-FFF2-40B4-BE49-F238E27FC236}">
                <a16:creationId xmlns:a16="http://schemas.microsoft.com/office/drawing/2014/main" id="{505BF62D-11A2-F477-265A-57AB6FA85C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sp>
        <p:nvSpPr>
          <p:cNvPr id="7" name="Title 1">
            <a:extLst>
              <a:ext uri="{FF2B5EF4-FFF2-40B4-BE49-F238E27FC236}">
                <a16:creationId xmlns:a16="http://schemas.microsoft.com/office/drawing/2014/main" id="{E19B02D0-493B-6F5C-D532-37CCBBEC8657}"/>
              </a:ext>
            </a:extLst>
          </p:cNvPr>
          <p:cNvSpPr txBox="1">
            <a:spLocks/>
          </p:cNvSpPr>
          <p:nvPr/>
        </p:nvSpPr>
        <p:spPr>
          <a:xfrm>
            <a:off x="418852" y="1556588"/>
            <a:ext cx="5212722" cy="3333926"/>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marL="285750" indent="-285750">
              <a:buFont typeface="Arial" panose="020B0604020202020204" pitchFamily="34" charset="0"/>
              <a:buChar char="•"/>
            </a:pPr>
            <a:r>
              <a:rPr lang="en-GB" sz="1600" dirty="0" err="1"/>
              <a:t>Überblick</a:t>
            </a:r>
            <a:r>
              <a:rPr lang="en-GB" sz="1600" dirty="0"/>
              <a:t> </a:t>
            </a:r>
            <a:r>
              <a:rPr lang="en-GB" sz="1600" dirty="0" err="1"/>
              <a:t>über</a:t>
            </a:r>
            <a:r>
              <a:rPr lang="en-GB" sz="1600" dirty="0"/>
              <a:t> die </a:t>
            </a:r>
            <a:r>
              <a:rPr lang="en-GB" sz="1600" dirty="0" err="1"/>
              <a:t>Kalender</a:t>
            </a:r>
            <a:r>
              <a:rPr lang="en-GB" sz="1600" dirty="0"/>
              <a:t> </a:t>
            </a:r>
            <a:r>
              <a:rPr lang="en-GB" sz="1600" dirty="0" err="1"/>
              <a:t>Ihres</a:t>
            </a:r>
            <a:r>
              <a:rPr lang="en-GB" sz="1600" dirty="0"/>
              <a:t> </a:t>
            </a:r>
            <a:r>
              <a:rPr lang="en-GB" sz="1600" dirty="0" err="1"/>
              <a:t>gesamten</a:t>
            </a:r>
            <a:r>
              <a:rPr lang="en-GB" sz="1600" dirty="0"/>
              <a:t> </a:t>
            </a:r>
            <a:r>
              <a:rPr lang="en-GB" sz="1600" dirty="0" err="1"/>
              <a:t>Unternehmens</a:t>
            </a:r>
            <a:r>
              <a:rPr lang="en-GB" sz="1600" dirty="0"/>
              <a:t> von </a:t>
            </a:r>
            <a:r>
              <a:rPr lang="en-GB" sz="1600" dirty="0" err="1"/>
              <a:t>einem</a:t>
            </a:r>
            <a:r>
              <a:rPr lang="en-GB" sz="1600" dirty="0"/>
              <a:t> Ort </a:t>
            </a:r>
            <a:r>
              <a:rPr lang="en-GB" sz="1600" dirty="0" err="1"/>
              <a:t>aus</a:t>
            </a:r>
            <a:r>
              <a:rPr lang="en-GB" sz="1600" dirty="0"/>
              <a:t> </a:t>
            </a:r>
          </a:p>
          <a:p>
            <a:pPr marL="285750" indent="-285750">
              <a:buFont typeface="Arial" panose="020B0604020202020204" pitchFamily="34" charset="0"/>
              <a:buChar char="•"/>
            </a:pPr>
            <a:r>
              <a:rPr lang="en-GB" sz="1600" dirty="0" err="1"/>
              <a:t>Anzeigen</a:t>
            </a:r>
            <a:r>
              <a:rPr lang="en-GB" sz="1600" dirty="0"/>
              <a:t>, </a:t>
            </a:r>
            <a:r>
              <a:rPr lang="en-GB" sz="1600" dirty="0" err="1"/>
              <a:t>Erstellen</a:t>
            </a:r>
            <a:r>
              <a:rPr lang="en-GB" sz="1600" dirty="0"/>
              <a:t>, </a:t>
            </a:r>
            <a:r>
              <a:rPr lang="en-GB" sz="1600" dirty="0" err="1"/>
              <a:t>Ändern</a:t>
            </a:r>
            <a:r>
              <a:rPr lang="en-GB" sz="1600" dirty="0"/>
              <a:t>, </a:t>
            </a:r>
            <a:r>
              <a:rPr lang="en-GB" sz="1600" dirty="0" err="1"/>
              <a:t>Suchen</a:t>
            </a:r>
            <a:r>
              <a:rPr lang="en-GB" sz="1600" dirty="0"/>
              <a:t> und </a:t>
            </a:r>
            <a:r>
              <a:rPr lang="en-GB" sz="1600" dirty="0" err="1"/>
              <a:t>Filtern</a:t>
            </a:r>
            <a:r>
              <a:rPr lang="en-GB" sz="1600" dirty="0"/>
              <a:t> von </a:t>
            </a:r>
            <a:r>
              <a:rPr lang="en-GB" sz="1600" dirty="0" err="1"/>
              <a:t>Kalendereinträgen</a:t>
            </a:r>
            <a:endParaRPr lang="en-GB" sz="1600" dirty="0"/>
          </a:p>
          <a:p>
            <a:pPr marL="285750" indent="-285750">
              <a:buFont typeface="Arial" panose="020B0604020202020204" pitchFamily="34" charset="0"/>
              <a:buChar char="•"/>
            </a:pPr>
            <a:r>
              <a:rPr lang="en-GB" sz="1600" dirty="0"/>
              <a:t>Der </a:t>
            </a:r>
            <a:r>
              <a:rPr lang="en-GB" sz="1600" dirty="0" err="1"/>
              <a:t>zentrale</a:t>
            </a:r>
            <a:r>
              <a:rPr lang="en-GB" sz="1600" dirty="0"/>
              <a:t> </a:t>
            </a:r>
            <a:r>
              <a:rPr lang="en-GB" sz="1600" dirty="0" err="1"/>
              <a:t>Gruppenviewer</a:t>
            </a:r>
            <a:r>
              <a:rPr lang="en-GB" sz="1600" dirty="0"/>
              <a:t> </a:t>
            </a:r>
            <a:r>
              <a:rPr lang="en-GB" sz="1600" dirty="0" err="1"/>
              <a:t>bietet</a:t>
            </a:r>
            <a:r>
              <a:rPr lang="en-GB" sz="1600" dirty="0"/>
              <a:t> </a:t>
            </a:r>
            <a:r>
              <a:rPr lang="en-GB" sz="1600" dirty="0" err="1"/>
              <a:t>eine</a:t>
            </a:r>
            <a:r>
              <a:rPr lang="en-GB" sz="1600" dirty="0"/>
              <a:t> </a:t>
            </a:r>
            <a:r>
              <a:rPr lang="en-GB" sz="1600" dirty="0" err="1"/>
              <a:t>schnelle</a:t>
            </a:r>
            <a:r>
              <a:rPr lang="en-GB" sz="1600" dirty="0"/>
              <a:t>, </a:t>
            </a:r>
            <a:r>
              <a:rPr lang="en-GB" sz="1600" dirty="0" err="1"/>
              <a:t>zeilenbasierte</a:t>
            </a:r>
            <a:r>
              <a:rPr lang="en-GB" sz="1600" dirty="0"/>
              <a:t> </a:t>
            </a:r>
            <a:r>
              <a:rPr lang="en-GB" sz="1600" dirty="0" err="1"/>
              <a:t>Anzeige</a:t>
            </a:r>
            <a:r>
              <a:rPr lang="en-GB" sz="1600" dirty="0"/>
              <a:t> der </a:t>
            </a:r>
            <a:r>
              <a:rPr lang="en-GB" sz="1600" dirty="0" err="1"/>
              <a:t>Kalender</a:t>
            </a:r>
            <a:r>
              <a:rPr lang="en-GB" sz="1600" dirty="0"/>
              <a:t> </a:t>
            </a:r>
            <a:r>
              <a:rPr lang="en-GB" sz="1600" dirty="0" err="1"/>
              <a:t>mehrerer</a:t>
            </a:r>
            <a:r>
              <a:rPr lang="en-GB" sz="1600" dirty="0"/>
              <a:t> </a:t>
            </a:r>
            <a:r>
              <a:rPr lang="en-GB" sz="1600" dirty="0" err="1"/>
              <a:t>Benutzer</a:t>
            </a:r>
            <a:endParaRPr lang="en-GB" sz="1600" dirty="0"/>
          </a:p>
          <a:p>
            <a:pPr marL="285750" indent="-285750">
              <a:buFont typeface="Arial" panose="020B0604020202020204" pitchFamily="34" charset="0"/>
              <a:buChar char="•"/>
            </a:pPr>
            <a:r>
              <a:rPr lang="en-GB" sz="1600" dirty="0" err="1"/>
              <a:t>Ziehen</a:t>
            </a:r>
            <a:r>
              <a:rPr lang="en-GB" sz="1600" dirty="0"/>
              <a:t> und </a:t>
            </a:r>
            <a:r>
              <a:rPr lang="en-GB" sz="1600" dirty="0" err="1"/>
              <a:t>Ablegen</a:t>
            </a:r>
            <a:r>
              <a:rPr lang="en-GB" sz="1600" dirty="0"/>
              <a:t> / Drag and Drop</a:t>
            </a:r>
          </a:p>
          <a:p>
            <a:pPr marL="285750" indent="-285750">
              <a:buFont typeface="Arial" panose="020B0604020202020204" pitchFamily="34" charset="0"/>
              <a:buChar char="•"/>
            </a:pPr>
            <a:r>
              <a:rPr lang="en-GB" sz="1600" dirty="0" err="1"/>
              <a:t>Anpassbar</a:t>
            </a:r>
            <a:r>
              <a:rPr lang="en-GB" sz="1600" dirty="0"/>
              <a:t> </a:t>
            </a:r>
            <a:r>
              <a:rPr lang="en-GB" sz="1600" dirty="0" err="1"/>
              <a:t>über</a:t>
            </a:r>
            <a:r>
              <a:rPr lang="en-GB" sz="1600" dirty="0"/>
              <a:t> die </a:t>
            </a:r>
            <a:r>
              <a:rPr lang="en-GB" sz="1600" dirty="0" err="1"/>
              <a:t>Seitenleiste</a:t>
            </a:r>
            <a:r>
              <a:rPr lang="en-GB" sz="1600" dirty="0"/>
              <a:t>, die </a:t>
            </a:r>
            <a:r>
              <a:rPr lang="en-GB" sz="1600" dirty="0" err="1"/>
              <a:t>obere</a:t>
            </a:r>
            <a:r>
              <a:rPr lang="en-GB" sz="1600" dirty="0"/>
              <a:t> Navigation und die </a:t>
            </a:r>
            <a:r>
              <a:rPr lang="en-GB" sz="1600" dirty="0" err="1"/>
              <a:t>Funktionsleiste</a:t>
            </a:r>
            <a:r>
              <a:rPr lang="en-GB" sz="1600" dirty="0"/>
              <a:t> </a:t>
            </a:r>
            <a:endParaRPr lang="en-GB" sz="1600" dirty="0">
              <a:effectLst/>
            </a:endParaRPr>
          </a:p>
        </p:txBody>
      </p:sp>
      <p:pic>
        <p:nvPicPr>
          <p:cNvPr id="9" name="Picture 8">
            <a:extLst>
              <a:ext uri="{FF2B5EF4-FFF2-40B4-BE49-F238E27FC236}">
                <a16:creationId xmlns:a16="http://schemas.microsoft.com/office/drawing/2014/main" id="{F49B7553-0D54-5AF8-38BE-A69D6ED9B6A8}"/>
              </a:ext>
            </a:extLst>
          </p:cNvPr>
          <p:cNvPicPr>
            <a:picLocks noChangeAspect="1"/>
          </p:cNvPicPr>
          <p:nvPr/>
        </p:nvPicPr>
        <p:blipFill rotWithShape="1">
          <a:blip r:embed="rId5">
            <a:extLst>
              <a:ext uri="{28A0092B-C50C-407E-A947-70E740481C1C}">
                <a14:useLocalDpi xmlns:a14="http://schemas.microsoft.com/office/drawing/2010/main" val="0"/>
              </a:ext>
            </a:extLst>
          </a:blip>
          <a:srcRect r="26786"/>
          <a:stretch/>
        </p:blipFill>
        <p:spPr>
          <a:xfrm>
            <a:off x="4813684" y="1030303"/>
            <a:ext cx="7378316" cy="5446298"/>
          </a:xfrm>
          <a:prstGeom prst="rect">
            <a:avLst/>
          </a:prstGeom>
        </p:spPr>
      </p:pic>
    </p:spTree>
    <p:extLst>
      <p:ext uri="{BB962C8B-B14F-4D97-AF65-F5344CB8AC3E}">
        <p14:creationId xmlns:p14="http://schemas.microsoft.com/office/powerpoint/2010/main" val="230744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26C6F83-C03B-424E-B1F2-6227D0543258}"/>
              </a:ext>
            </a:extLst>
          </p:cNvPr>
          <p:cNvPicPr>
            <a:picLocks noChangeAspect="1"/>
          </p:cNvPicPr>
          <p:nvPr/>
        </p:nvPicPr>
        <p:blipFill rotWithShape="1">
          <a:blip r:embed="rId3">
            <a:extLst>
              <a:ext uri="{28A0092B-C50C-407E-A947-70E740481C1C}">
                <a14:useLocalDpi xmlns:a14="http://schemas.microsoft.com/office/drawing/2010/main"/>
              </a:ext>
            </a:extLst>
          </a:blip>
          <a:srcRect r="19209"/>
          <a:stretch/>
        </p:blipFill>
        <p:spPr>
          <a:xfrm>
            <a:off x="8089107" y="0"/>
            <a:ext cx="4102894" cy="6858000"/>
          </a:xfrm>
          <a:prstGeom prst="rect">
            <a:avLst/>
          </a:prstGeom>
        </p:spPr>
      </p:pic>
      <p:sp>
        <p:nvSpPr>
          <p:cNvPr id="18" name="Rectangle 17">
            <a:extLst>
              <a:ext uri="{FF2B5EF4-FFF2-40B4-BE49-F238E27FC236}">
                <a16:creationId xmlns:a16="http://schemas.microsoft.com/office/drawing/2014/main" id="{400F218F-F11E-2B4B-9B73-C55294F2453F}"/>
              </a:ext>
            </a:extLst>
          </p:cNvPr>
          <p:cNvSpPr/>
          <p:nvPr/>
        </p:nvSpPr>
        <p:spPr>
          <a:xfrm>
            <a:off x="8077200" y="0"/>
            <a:ext cx="41148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432BCA1-5600-1144-8028-3306A8F01F08}"/>
              </a:ext>
            </a:extLst>
          </p:cNvPr>
          <p:cNvSpPr txBox="1"/>
          <p:nvPr/>
        </p:nvSpPr>
        <p:spPr>
          <a:xfrm>
            <a:off x="8979696" y="329880"/>
            <a:ext cx="2907504" cy="369332"/>
          </a:xfrm>
          <a:prstGeom prst="rect">
            <a:avLst/>
          </a:prstGeom>
          <a:noFill/>
        </p:spPr>
        <p:txBody>
          <a:bodyPr wrap="square" rtlCol="0">
            <a:spAutoFit/>
          </a:bodyPr>
          <a:lstStyle/>
          <a:p>
            <a:pPr algn="r">
              <a:lnSpc>
                <a:spcPct val="90000"/>
              </a:lnSpc>
            </a:pPr>
            <a:r>
              <a:rPr lang="en-GB" sz="2000">
                <a:solidFill>
                  <a:schemeClr val="bg1">
                    <a:lumMod val="95000"/>
                  </a:schemeClr>
                </a:solidFill>
                <a:latin typeface="+mj-lt"/>
              </a:rPr>
              <a:t>Desktop Client</a:t>
            </a:r>
          </a:p>
        </p:txBody>
      </p:sp>
      <p:cxnSp>
        <p:nvCxnSpPr>
          <p:cNvPr id="24" name="Straight Connector 23">
            <a:extLst>
              <a:ext uri="{FF2B5EF4-FFF2-40B4-BE49-F238E27FC236}">
                <a16:creationId xmlns:a16="http://schemas.microsoft.com/office/drawing/2014/main" id="{C4FAE0A0-F52D-6B4E-AD4A-7377042AA296}"/>
              </a:ext>
            </a:extLst>
          </p:cNvPr>
          <p:cNvCxnSpPr>
            <a:cxnSpLocks/>
          </p:cNvCxnSpPr>
          <p:nvPr/>
        </p:nvCxnSpPr>
        <p:spPr>
          <a:xfrm flipH="1">
            <a:off x="11182153" y="668474"/>
            <a:ext cx="599911"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6916F88-C02B-FE74-AAC2-DA1C30BAEE81}"/>
              </a:ext>
            </a:extLst>
          </p:cNvPr>
          <p:cNvSpPr txBox="1"/>
          <p:nvPr/>
        </p:nvSpPr>
        <p:spPr>
          <a:xfrm>
            <a:off x="266451" y="322437"/>
            <a:ext cx="5212722" cy="590931"/>
          </a:xfrm>
          <a:prstGeom prst="rect">
            <a:avLst/>
          </a:prstGeom>
          <a:noFill/>
        </p:spPr>
        <p:txBody>
          <a:bodyPr wrap="square" rtlCol="0">
            <a:spAutoFit/>
          </a:bodyPr>
          <a:lstStyle/>
          <a:p>
            <a:pPr>
              <a:lnSpc>
                <a:spcPct val="90000"/>
              </a:lnSpc>
            </a:pPr>
            <a:r>
              <a:rPr lang="en-GB" sz="3600" dirty="0" err="1">
                <a:solidFill>
                  <a:schemeClr val="tx2"/>
                </a:solidFill>
              </a:rPr>
              <a:t>Individuell</a:t>
            </a:r>
            <a:endParaRPr lang="en-GB" sz="3600" dirty="0">
              <a:solidFill>
                <a:schemeClr val="tx2"/>
              </a:solidFill>
            </a:endParaRPr>
          </a:p>
        </p:txBody>
      </p:sp>
      <p:pic>
        <p:nvPicPr>
          <p:cNvPr id="53" name="Picture 52" descr="Logo&#10;&#10;Description automatically generated">
            <a:extLst>
              <a:ext uri="{FF2B5EF4-FFF2-40B4-BE49-F238E27FC236}">
                <a16:creationId xmlns:a16="http://schemas.microsoft.com/office/drawing/2014/main" id="{505BF62D-11A2-F477-265A-57AB6FA85C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5988848"/>
            <a:ext cx="1921114" cy="558000"/>
          </a:xfrm>
          <a:prstGeom prst="rect">
            <a:avLst/>
          </a:prstGeom>
        </p:spPr>
      </p:pic>
      <p:sp>
        <p:nvSpPr>
          <p:cNvPr id="7" name="Title 1">
            <a:extLst>
              <a:ext uri="{FF2B5EF4-FFF2-40B4-BE49-F238E27FC236}">
                <a16:creationId xmlns:a16="http://schemas.microsoft.com/office/drawing/2014/main" id="{E19B02D0-493B-6F5C-D532-37CCBBEC8657}"/>
              </a:ext>
            </a:extLst>
          </p:cNvPr>
          <p:cNvSpPr txBox="1">
            <a:spLocks/>
          </p:cNvSpPr>
          <p:nvPr/>
        </p:nvSpPr>
        <p:spPr>
          <a:xfrm>
            <a:off x="380999" y="1155456"/>
            <a:ext cx="6583137" cy="4965142"/>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Light" panose="020B0606030504020204" pitchFamily="34" charset="0"/>
              </a:defRPr>
            </a:lvl1pPr>
          </a:lstStyle>
          <a:p>
            <a:pPr marL="285750" indent="-285750">
              <a:buFont typeface="Arial" panose="020B0604020202020204" pitchFamily="34" charset="0"/>
              <a:buChar char="•"/>
            </a:pPr>
            <a:r>
              <a:rPr lang="en-GB" sz="1600" dirty="0" err="1">
                <a:effectLst/>
              </a:rPr>
              <a:t>Detaillierter</a:t>
            </a:r>
            <a:r>
              <a:rPr lang="en-GB" sz="1600" dirty="0">
                <a:effectLst/>
              </a:rPr>
              <a:t> </a:t>
            </a:r>
            <a:r>
              <a:rPr lang="en-GB" sz="1600" dirty="0" err="1">
                <a:effectLst/>
              </a:rPr>
              <a:t>Einblick</a:t>
            </a:r>
            <a:r>
              <a:rPr lang="en-GB" sz="1600" dirty="0">
                <a:effectLst/>
              </a:rPr>
              <a:t> in den </a:t>
            </a:r>
            <a:r>
              <a:rPr lang="en-GB" sz="1600" dirty="0" err="1">
                <a:effectLst/>
              </a:rPr>
              <a:t>Kalender</a:t>
            </a:r>
            <a:r>
              <a:rPr lang="en-GB" sz="1600" dirty="0">
                <a:effectLst/>
              </a:rPr>
              <a:t> </a:t>
            </a:r>
            <a:r>
              <a:rPr lang="en-GB" sz="1600" dirty="0" err="1">
                <a:effectLst/>
              </a:rPr>
              <a:t>einer</a:t>
            </a:r>
            <a:r>
              <a:rPr lang="en-GB" sz="1600" dirty="0">
                <a:effectLst/>
              </a:rPr>
              <a:t> </a:t>
            </a:r>
            <a:r>
              <a:rPr lang="en-GB" sz="1600" dirty="0" err="1">
                <a:effectLst/>
              </a:rPr>
              <a:t>ausgewählten</a:t>
            </a:r>
            <a:r>
              <a:rPr lang="en-GB" sz="1600" dirty="0">
                <a:effectLst/>
              </a:rPr>
              <a:t> Person</a:t>
            </a:r>
          </a:p>
          <a:p>
            <a:pPr marL="285750" indent="-285750">
              <a:buFont typeface="Arial" panose="020B0604020202020204" pitchFamily="34" charset="0"/>
              <a:buChar char="•"/>
            </a:pPr>
            <a:r>
              <a:rPr lang="en-GB" sz="1600" dirty="0" err="1">
                <a:effectLst/>
              </a:rPr>
              <a:t>Betrachten</a:t>
            </a:r>
            <a:r>
              <a:rPr lang="en-GB" sz="1600" dirty="0">
                <a:effectLst/>
              </a:rPr>
              <a:t> Sie </a:t>
            </a:r>
            <a:r>
              <a:rPr lang="en-GB" sz="1600" dirty="0" err="1">
                <a:effectLst/>
              </a:rPr>
              <a:t>einen</a:t>
            </a:r>
            <a:r>
              <a:rPr lang="en-GB" sz="1600" dirty="0">
                <a:effectLst/>
              </a:rPr>
              <a:t> </a:t>
            </a:r>
            <a:r>
              <a:rPr lang="en-GB" sz="1600" dirty="0" err="1">
                <a:effectLst/>
              </a:rPr>
              <a:t>Zeitraum</a:t>
            </a:r>
            <a:r>
              <a:rPr lang="en-GB" sz="1600" dirty="0">
                <a:effectLst/>
              </a:rPr>
              <a:t> von </a:t>
            </a:r>
            <a:r>
              <a:rPr lang="en-GB" sz="1600" dirty="0" err="1">
                <a:effectLst/>
              </a:rPr>
              <a:t>einem</a:t>
            </a:r>
            <a:r>
              <a:rPr lang="en-GB" sz="1600" dirty="0">
                <a:effectLst/>
              </a:rPr>
              <a:t> Tag </a:t>
            </a:r>
            <a:r>
              <a:rPr lang="en-GB" sz="1600" dirty="0" err="1">
                <a:effectLst/>
              </a:rPr>
              <a:t>oder</a:t>
            </a:r>
            <a:r>
              <a:rPr lang="en-GB" sz="1600" dirty="0">
                <a:effectLst/>
              </a:rPr>
              <a:t> </a:t>
            </a:r>
            <a:r>
              <a:rPr lang="en-GB" sz="1600" dirty="0" err="1">
                <a:effectLst/>
              </a:rPr>
              <a:t>sogar</a:t>
            </a:r>
            <a:r>
              <a:rPr lang="en-GB" sz="1600" dirty="0">
                <a:effectLst/>
              </a:rPr>
              <a:t> </a:t>
            </a:r>
            <a:r>
              <a:rPr lang="en-GB" sz="1600" dirty="0" err="1">
                <a:effectLst/>
              </a:rPr>
              <a:t>mehreren</a:t>
            </a:r>
            <a:r>
              <a:rPr lang="en-GB" sz="1600" dirty="0">
                <a:effectLst/>
              </a:rPr>
              <a:t> </a:t>
            </a:r>
            <a:r>
              <a:rPr lang="en-GB" sz="1600" dirty="0" err="1">
                <a:effectLst/>
              </a:rPr>
              <a:t>Monaten</a:t>
            </a:r>
            <a:endParaRPr lang="en-GB" sz="1600" dirty="0">
              <a:effectLst/>
            </a:endParaRPr>
          </a:p>
          <a:p>
            <a:pPr marL="285750" indent="-285750">
              <a:buFont typeface="Arial" panose="020B0604020202020204" pitchFamily="34" charset="0"/>
              <a:buChar char="•"/>
            </a:pPr>
            <a:r>
              <a:rPr lang="en-GB" sz="1600" dirty="0" err="1">
                <a:effectLst/>
              </a:rPr>
              <a:t>Wechseln</a:t>
            </a:r>
            <a:r>
              <a:rPr lang="en-GB" sz="1600" dirty="0">
                <a:effectLst/>
              </a:rPr>
              <a:t> Sie </a:t>
            </a:r>
            <a:r>
              <a:rPr lang="en-GB" sz="1600" dirty="0" err="1">
                <a:effectLst/>
              </a:rPr>
              <a:t>zwischen</a:t>
            </a:r>
            <a:r>
              <a:rPr lang="en-GB" sz="1600" dirty="0">
                <a:effectLst/>
              </a:rPr>
              <a:t> den </a:t>
            </a:r>
            <a:r>
              <a:rPr lang="en-GB" sz="1600" dirty="0" err="1">
                <a:effectLst/>
              </a:rPr>
              <a:t>Kalendern</a:t>
            </a:r>
            <a:r>
              <a:rPr lang="en-GB" sz="1600" dirty="0">
                <a:effectLst/>
              </a:rPr>
              <a:t> </a:t>
            </a:r>
            <a:r>
              <a:rPr lang="en-GB" sz="1600" dirty="0" err="1">
                <a:effectLst/>
              </a:rPr>
              <a:t>im</a:t>
            </a:r>
            <a:r>
              <a:rPr lang="en-GB" sz="1600" dirty="0">
                <a:effectLst/>
              </a:rPr>
              <a:t> </a:t>
            </a:r>
            <a:r>
              <a:rPr lang="en-GB" sz="1600" dirty="0" err="1">
                <a:effectLst/>
              </a:rPr>
              <a:t>Benutzerbereich</a:t>
            </a:r>
            <a:r>
              <a:rPr lang="en-GB" sz="1600" dirty="0">
                <a:effectLst/>
              </a:rPr>
              <a:t> </a:t>
            </a:r>
            <a:r>
              <a:rPr lang="en-GB" sz="1600" dirty="0" err="1">
                <a:effectLst/>
              </a:rPr>
              <a:t>mit</a:t>
            </a:r>
            <a:r>
              <a:rPr lang="en-GB" sz="1600" dirty="0">
                <a:effectLst/>
              </a:rPr>
              <a:t> </a:t>
            </a:r>
            <a:r>
              <a:rPr lang="en-GB" sz="1600" dirty="0" err="1">
                <a:effectLst/>
              </a:rPr>
              <a:t>nur</a:t>
            </a:r>
            <a:r>
              <a:rPr lang="en-GB" sz="1600" dirty="0">
                <a:effectLst/>
              </a:rPr>
              <a:t> </a:t>
            </a:r>
            <a:r>
              <a:rPr lang="en-GB" sz="1600" dirty="0" err="1">
                <a:effectLst/>
              </a:rPr>
              <a:t>einem</a:t>
            </a:r>
            <a:r>
              <a:rPr lang="en-GB" sz="1600" dirty="0">
                <a:effectLst/>
              </a:rPr>
              <a:t> Klick</a:t>
            </a:r>
          </a:p>
          <a:p>
            <a:pPr marL="285750" indent="-285750">
              <a:buFont typeface="Arial" panose="020B0604020202020204" pitchFamily="34" charset="0"/>
              <a:buChar char="•"/>
            </a:pPr>
            <a:r>
              <a:rPr lang="en-GB" sz="1600" dirty="0">
                <a:effectLst/>
              </a:rPr>
              <a:t>Auf die </a:t>
            </a:r>
            <a:r>
              <a:rPr lang="en-GB" sz="1600" dirty="0" err="1">
                <a:effectLst/>
              </a:rPr>
              <a:t>Kalendereinladungen</a:t>
            </a:r>
            <a:r>
              <a:rPr lang="en-GB" sz="1600" dirty="0">
                <a:effectLst/>
              </a:rPr>
              <a:t> </a:t>
            </a:r>
            <a:r>
              <a:rPr lang="en-GB" sz="1600" dirty="0" err="1">
                <a:effectLst/>
              </a:rPr>
              <a:t>eines</a:t>
            </a:r>
            <a:r>
              <a:rPr lang="en-GB" sz="1600" dirty="0">
                <a:effectLst/>
              </a:rPr>
              <a:t> </a:t>
            </a:r>
            <a:r>
              <a:rPr lang="en-GB" sz="1600" dirty="0" err="1">
                <a:effectLst/>
              </a:rPr>
              <a:t>anderen</a:t>
            </a:r>
            <a:r>
              <a:rPr lang="en-GB" sz="1600" dirty="0">
                <a:effectLst/>
              </a:rPr>
              <a:t> </a:t>
            </a:r>
            <a:r>
              <a:rPr lang="en-GB" sz="1600" dirty="0" err="1">
                <a:effectLst/>
              </a:rPr>
              <a:t>Benutzers</a:t>
            </a:r>
            <a:r>
              <a:rPr lang="en-GB" sz="1600" dirty="0">
                <a:effectLst/>
              </a:rPr>
              <a:t> </a:t>
            </a:r>
            <a:r>
              <a:rPr lang="en-GB" sz="1600" dirty="0" err="1">
                <a:effectLst/>
              </a:rPr>
              <a:t>reagieren</a:t>
            </a:r>
            <a:r>
              <a:rPr lang="en-GB" sz="1600" dirty="0">
                <a:effectLst/>
              </a:rPr>
              <a:t>.</a:t>
            </a:r>
          </a:p>
          <a:p>
            <a:pPr marL="285750" indent="-285750">
              <a:buFont typeface="Arial" panose="020B0604020202020204" pitchFamily="34" charset="0"/>
              <a:buChar char="•"/>
            </a:pPr>
            <a:r>
              <a:rPr lang="en-GB" sz="1600" dirty="0" err="1">
                <a:effectLst/>
              </a:rPr>
              <a:t>Erstellen</a:t>
            </a:r>
            <a:r>
              <a:rPr lang="en-GB" sz="1600" dirty="0">
                <a:effectLst/>
              </a:rPr>
              <a:t> Sie </a:t>
            </a:r>
            <a:r>
              <a:rPr lang="en-GB" sz="1600" dirty="0" err="1">
                <a:effectLst/>
              </a:rPr>
              <a:t>Umfragen</a:t>
            </a:r>
            <a:r>
              <a:rPr lang="en-GB" sz="1600" dirty="0">
                <a:effectLst/>
              </a:rPr>
              <a:t> und </a:t>
            </a:r>
            <a:r>
              <a:rPr lang="en-GB" sz="1600" dirty="0" err="1">
                <a:effectLst/>
              </a:rPr>
              <a:t>versenden</a:t>
            </a:r>
            <a:r>
              <a:rPr lang="en-GB" sz="1600" dirty="0">
                <a:effectLst/>
              </a:rPr>
              <a:t> Sie </a:t>
            </a:r>
            <a:r>
              <a:rPr lang="en-GB" sz="1600" dirty="0" err="1">
                <a:effectLst/>
              </a:rPr>
              <a:t>diese</a:t>
            </a:r>
            <a:r>
              <a:rPr lang="en-GB" sz="1600" dirty="0">
                <a:effectLst/>
              </a:rPr>
              <a:t> </a:t>
            </a:r>
            <a:r>
              <a:rPr lang="en-GB" sz="1600" dirty="0" err="1">
                <a:effectLst/>
              </a:rPr>
              <a:t>im</a:t>
            </a:r>
            <a:r>
              <a:rPr lang="en-GB" sz="1600" dirty="0">
                <a:effectLst/>
              </a:rPr>
              <a:t> </a:t>
            </a:r>
            <a:r>
              <a:rPr lang="en-GB" sz="1600" dirty="0" err="1">
                <a:effectLst/>
              </a:rPr>
              <a:t>Namen</a:t>
            </a:r>
            <a:r>
              <a:rPr lang="en-GB" sz="1600" dirty="0">
                <a:effectLst/>
              </a:rPr>
              <a:t> </a:t>
            </a:r>
            <a:r>
              <a:rPr lang="en-GB" sz="1600" dirty="0" err="1">
                <a:effectLst/>
              </a:rPr>
              <a:t>anderer</a:t>
            </a:r>
            <a:r>
              <a:rPr lang="en-GB" sz="1600" dirty="0">
                <a:effectLst/>
              </a:rPr>
              <a:t> </a:t>
            </a:r>
            <a:r>
              <a:rPr lang="en-GB" sz="1600" dirty="0" err="1">
                <a:effectLst/>
              </a:rPr>
              <a:t>Benutzer</a:t>
            </a:r>
            <a:endParaRPr lang="en-GB" sz="1600" dirty="0">
              <a:effectLst/>
            </a:endParaRPr>
          </a:p>
          <a:p>
            <a:pPr marL="285750" indent="-285750">
              <a:buFont typeface="Arial" panose="020B0604020202020204" pitchFamily="34" charset="0"/>
              <a:buChar char="•"/>
            </a:pPr>
            <a:r>
              <a:rPr lang="en-GB" sz="1600" dirty="0" err="1">
                <a:effectLst/>
              </a:rPr>
              <a:t>Hinzufügen</a:t>
            </a:r>
            <a:r>
              <a:rPr lang="en-GB" sz="1600" dirty="0">
                <a:effectLst/>
              </a:rPr>
              <a:t> von Catering, um den Kreis </a:t>
            </a:r>
            <a:r>
              <a:rPr lang="en-GB" sz="1600" dirty="0" err="1">
                <a:effectLst/>
              </a:rPr>
              <a:t>zu</a:t>
            </a:r>
            <a:r>
              <a:rPr lang="en-GB" sz="1600" dirty="0">
                <a:effectLst/>
              </a:rPr>
              <a:t> </a:t>
            </a:r>
            <a:r>
              <a:rPr lang="en-GB" sz="1600" dirty="0" err="1">
                <a:effectLst/>
              </a:rPr>
              <a:t>schließen</a:t>
            </a:r>
            <a:r>
              <a:rPr lang="en-GB" sz="1600" dirty="0">
                <a:effectLst/>
              </a:rPr>
              <a:t>, </a:t>
            </a:r>
            <a:r>
              <a:rPr lang="en-GB" sz="1600" dirty="0" err="1">
                <a:effectLst/>
              </a:rPr>
              <a:t>damit</a:t>
            </a:r>
            <a:r>
              <a:rPr lang="en-GB" sz="1600" dirty="0">
                <a:effectLst/>
              </a:rPr>
              <a:t> der </a:t>
            </a:r>
            <a:r>
              <a:rPr lang="en-GB" sz="1600" dirty="0" err="1">
                <a:effectLst/>
              </a:rPr>
              <a:t>persönliche</a:t>
            </a:r>
            <a:r>
              <a:rPr lang="en-GB" sz="1600" dirty="0">
                <a:effectLst/>
              </a:rPr>
              <a:t> </a:t>
            </a:r>
            <a:r>
              <a:rPr lang="en-GB" sz="1600" dirty="0" err="1">
                <a:effectLst/>
              </a:rPr>
              <a:t>Assistent</a:t>
            </a:r>
            <a:r>
              <a:rPr lang="en-GB" sz="1600" dirty="0">
                <a:effectLst/>
              </a:rPr>
              <a:t> die Agenda seines </a:t>
            </a:r>
            <a:r>
              <a:rPr lang="en-GB" sz="1600" dirty="0" err="1">
                <a:effectLst/>
              </a:rPr>
              <a:t>Vorgesetzten</a:t>
            </a:r>
            <a:r>
              <a:rPr lang="en-GB" sz="1600" dirty="0">
                <a:effectLst/>
              </a:rPr>
              <a:t> </a:t>
            </a:r>
            <a:r>
              <a:rPr lang="en-GB" sz="1600" dirty="0" err="1">
                <a:effectLst/>
              </a:rPr>
              <a:t>vollständig</a:t>
            </a:r>
            <a:r>
              <a:rPr lang="en-GB" sz="1600" dirty="0">
                <a:effectLst/>
              </a:rPr>
              <a:t> </a:t>
            </a:r>
            <a:r>
              <a:rPr lang="en-GB" sz="1600" dirty="0" err="1">
                <a:effectLst/>
              </a:rPr>
              <a:t>unterstützen</a:t>
            </a:r>
            <a:r>
              <a:rPr lang="en-GB" sz="1600" dirty="0">
                <a:effectLst/>
              </a:rPr>
              <a:t> </a:t>
            </a:r>
            <a:r>
              <a:rPr lang="en-GB" sz="1600" dirty="0" err="1">
                <a:effectLst/>
              </a:rPr>
              <a:t>kann</a:t>
            </a:r>
            <a:r>
              <a:rPr lang="en-GB" sz="1600" dirty="0">
                <a:effectLst/>
              </a:rPr>
              <a:t>.</a:t>
            </a:r>
            <a:br>
              <a:rPr lang="en-GB" dirty="0">
                <a:effectLst/>
              </a:rPr>
            </a:br>
            <a:endParaRPr lang="en-GB" dirty="0">
              <a:effectLst/>
            </a:endParaRPr>
          </a:p>
          <a:p>
            <a:r>
              <a:rPr lang="en-GB" sz="1600" dirty="0">
                <a:effectLst/>
              </a:rPr>
              <a:t>Die </a:t>
            </a:r>
            <a:r>
              <a:rPr lang="en-GB" sz="1600" dirty="0" err="1">
                <a:effectLst/>
              </a:rPr>
              <a:t>perfekte</a:t>
            </a:r>
            <a:r>
              <a:rPr lang="en-GB" sz="1600" dirty="0">
                <a:effectLst/>
              </a:rPr>
              <a:t> </a:t>
            </a:r>
            <a:r>
              <a:rPr lang="en-GB" sz="1600" dirty="0" err="1">
                <a:effectLst/>
              </a:rPr>
              <a:t>Lösung</a:t>
            </a:r>
            <a:r>
              <a:rPr lang="en-GB" sz="1600" dirty="0">
                <a:effectLst/>
              </a:rPr>
              <a:t> für </a:t>
            </a:r>
            <a:r>
              <a:rPr lang="en-GB" sz="1600" dirty="0" err="1">
                <a:effectLst/>
              </a:rPr>
              <a:t>u.a.</a:t>
            </a:r>
            <a:r>
              <a:rPr lang="en-GB" sz="1600" dirty="0">
                <a:effectLst/>
              </a:rPr>
              <a:t> </a:t>
            </a:r>
            <a:r>
              <a:rPr lang="en-GB" sz="1600" dirty="0" err="1">
                <a:effectLst/>
              </a:rPr>
              <a:t>persönliche</a:t>
            </a:r>
            <a:r>
              <a:rPr lang="en-GB" sz="1600" dirty="0">
                <a:effectLst/>
              </a:rPr>
              <a:t> </a:t>
            </a:r>
            <a:r>
              <a:rPr lang="en-GB" sz="1600" dirty="0" err="1">
                <a:effectLst/>
              </a:rPr>
              <a:t>Assistenten</a:t>
            </a:r>
            <a:r>
              <a:rPr lang="en-GB" sz="1600" dirty="0">
                <a:effectLst/>
              </a:rPr>
              <a:t>, die </a:t>
            </a:r>
            <a:r>
              <a:rPr lang="en-GB" sz="1600" dirty="0" err="1">
                <a:effectLst/>
              </a:rPr>
              <a:t>versuchen</a:t>
            </a:r>
            <a:r>
              <a:rPr lang="en-GB" sz="1600" dirty="0">
                <a:effectLst/>
              </a:rPr>
              <a:t> Zeit für </a:t>
            </a:r>
            <a:r>
              <a:rPr lang="en-GB" sz="1600" dirty="0" err="1">
                <a:effectLst/>
              </a:rPr>
              <a:t>Treffen</a:t>
            </a:r>
            <a:r>
              <a:rPr lang="en-GB" sz="1600" dirty="0">
                <a:effectLst/>
              </a:rPr>
              <a:t> </a:t>
            </a:r>
            <a:r>
              <a:rPr lang="en-GB" sz="1600" dirty="0" err="1">
                <a:effectLst/>
              </a:rPr>
              <a:t>mit</a:t>
            </a:r>
            <a:r>
              <a:rPr lang="en-GB" sz="1600" dirty="0">
                <a:effectLst/>
              </a:rPr>
              <a:t> </a:t>
            </a:r>
            <a:r>
              <a:rPr lang="en-GB" sz="1600" dirty="0" err="1">
                <a:effectLst/>
              </a:rPr>
              <a:t>Personen</a:t>
            </a:r>
            <a:r>
              <a:rPr lang="en-GB" sz="1600" dirty="0">
                <a:effectLst/>
              </a:rPr>
              <a:t> </a:t>
            </a:r>
            <a:r>
              <a:rPr lang="en-GB" sz="1600" dirty="0" err="1">
                <a:effectLst/>
              </a:rPr>
              <a:t>mit</a:t>
            </a:r>
            <a:r>
              <a:rPr lang="en-GB" sz="1600" dirty="0">
                <a:effectLst/>
              </a:rPr>
              <a:t> </a:t>
            </a:r>
            <a:r>
              <a:rPr lang="en-GB" sz="1600" dirty="0" err="1">
                <a:effectLst/>
              </a:rPr>
              <a:t>vollen</a:t>
            </a:r>
            <a:r>
              <a:rPr lang="en-GB" sz="1600" dirty="0">
                <a:effectLst/>
              </a:rPr>
              <a:t> </a:t>
            </a:r>
            <a:r>
              <a:rPr lang="en-GB" sz="1600" dirty="0" err="1">
                <a:effectLst/>
              </a:rPr>
              <a:t>Terminkalendern</a:t>
            </a:r>
            <a:r>
              <a:rPr lang="en-GB" sz="1600" dirty="0">
                <a:effectLst/>
              </a:rPr>
              <a:t> </a:t>
            </a:r>
            <a:r>
              <a:rPr lang="en-GB" sz="1600" dirty="0" err="1">
                <a:effectLst/>
              </a:rPr>
              <a:t>zu</a:t>
            </a:r>
            <a:r>
              <a:rPr lang="en-GB" sz="1600" dirty="0">
                <a:effectLst/>
              </a:rPr>
              <a:t> </a:t>
            </a:r>
            <a:r>
              <a:rPr lang="en-GB" sz="1600" dirty="0" err="1">
                <a:effectLst/>
              </a:rPr>
              <a:t>finden</a:t>
            </a:r>
            <a:r>
              <a:rPr lang="en-GB" sz="1600" dirty="0">
                <a:effectLst/>
              </a:rPr>
              <a:t>.</a:t>
            </a:r>
          </a:p>
        </p:txBody>
      </p:sp>
      <p:pic>
        <p:nvPicPr>
          <p:cNvPr id="9" name="Picture 8">
            <a:extLst>
              <a:ext uri="{FF2B5EF4-FFF2-40B4-BE49-F238E27FC236}">
                <a16:creationId xmlns:a16="http://schemas.microsoft.com/office/drawing/2014/main" id="{F49B7553-0D54-5AF8-38BE-A69D6ED9B6A8}"/>
              </a:ext>
            </a:extLst>
          </p:cNvPr>
          <p:cNvPicPr>
            <a:picLocks noChangeAspect="1"/>
          </p:cNvPicPr>
          <p:nvPr/>
        </p:nvPicPr>
        <p:blipFill rotWithShape="1">
          <a:blip r:embed="rId5">
            <a:extLst>
              <a:ext uri="{28A0092B-C50C-407E-A947-70E740481C1C}">
                <a14:useLocalDpi xmlns:a14="http://schemas.microsoft.com/office/drawing/2010/main" val="0"/>
              </a:ext>
            </a:extLst>
          </a:blip>
          <a:srcRect r="26865"/>
          <a:stretch/>
        </p:blipFill>
        <p:spPr>
          <a:xfrm>
            <a:off x="5817681" y="1030303"/>
            <a:ext cx="7370360" cy="5446298"/>
          </a:xfrm>
          <a:prstGeom prst="rect">
            <a:avLst/>
          </a:prstGeom>
        </p:spPr>
      </p:pic>
    </p:spTree>
    <p:extLst>
      <p:ext uri="{BB962C8B-B14F-4D97-AF65-F5344CB8AC3E}">
        <p14:creationId xmlns:p14="http://schemas.microsoft.com/office/powerpoint/2010/main" val="405032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Visualfabriq">
      <a:dk1>
        <a:sysClr val="windowText" lastClr="000000"/>
      </a:dk1>
      <a:lt1>
        <a:sysClr val="window" lastClr="FFFFFF"/>
      </a:lt1>
      <a:dk2>
        <a:srgbClr val="4D555B"/>
      </a:dk2>
      <a:lt2>
        <a:srgbClr val="E7E6E6"/>
      </a:lt2>
      <a:accent1>
        <a:srgbClr val="00AEEF"/>
      </a:accent1>
      <a:accent2>
        <a:srgbClr val="FFF200"/>
      </a:accent2>
      <a:accent3>
        <a:srgbClr val="839097"/>
      </a:accent3>
      <a:accent4>
        <a:srgbClr val="B7C3C9"/>
      </a:accent4>
      <a:accent5>
        <a:srgbClr val="00C0F3"/>
      </a:accent5>
      <a:accent6>
        <a:srgbClr val="6DCFF6"/>
      </a:accent6>
      <a:hlink>
        <a:srgbClr val="0563C1"/>
      </a:hlink>
      <a:folHlink>
        <a:srgbClr val="954F72"/>
      </a:folHlink>
    </a:clrScheme>
    <a:fontScheme name="Open Sans combo">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5432</TotalTime>
  <Words>1916</Words>
  <Application>Microsoft Macintosh PowerPoint</Application>
  <PresentationFormat>Widescreen</PresentationFormat>
  <Paragraphs>278</Paragraphs>
  <Slides>35</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Arial,Sans-Serif</vt:lpstr>
      <vt:lpstr>Assistant variablefont wght</vt:lpstr>
      <vt:lpstr>Calibri</vt:lpstr>
      <vt:lpstr>HelveticaNeueLTStd</vt:lpstr>
      <vt:lpstr>Open Sans</vt:lpstr>
      <vt:lpstr>Open Sans ExtraBold</vt:lpstr>
      <vt:lpstr>Open Sans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Raditya Zayadi Maruapey</dc:creator>
  <cp:lastModifiedBy>Lars Schorling</cp:lastModifiedBy>
  <cp:revision>21</cp:revision>
  <cp:lastPrinted>2019-10-02T08:37:36Z</cp:lastPrinted>
  <dcterms:created xsi:type="dcterms:W3CDTF">2019-07-21T04:36:56Z</dcterms:created>
  <dcterms:modified xsi:type="dcterms:W3CDTF">2024-11-27T10:34:04Z</dcterms:modified>
</cp:coreProperties>
</file>